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2"/>
  </p:notesMasterIdLst>
  <p:sldIdLst>
    <p:sldId id="256" r:id="rId2"/>
    <p:sldId id="307" r:id="rId3"/>
    <p:sldId id="308" r:id="rId4"/>
    <p:sldId id="333" r:id="rId5"/>
    <p:sldId id="313" r:id="rId6"/>
    <p:sldId id="325" r:id="rId7"/>
    <p:sldId id="329" r:id="rId8"/>
    <p:sldId id="328" r:id="rId9"/>
    <p:sldId id="331" r:id="rId10"/>
    <p:sldId id="330" r:id="rId11"/>
  </p:sldIdLst>
  <p:sldSz cx="9144000" cy="5143500" type="screen16x9"/>
  <p:notesSz cx="6858000" cy="9144000"/>
  <p:embeddedFontLst>
    <p:embeddedFont>
      <p:font typeface="Hammersmith One" panose="020B0604020202020204" charset="0"/>
      <p:regular r:id="rId13"/>
    </p:embeddedFont>
    <p:embeddedFont>
      <p:font typeface="Istok Web" panose="020B0604020202020204" charset="0"/>
      <p:regular r:id="rId14"/>
      <p:bold r:id="rId15"/>
      <p:italic r:id="rId16"/>
      <p:boldItalic r:id="rId17"/>
    </p:embeddedFont>
    <p:embeddedFont>
      <p:font typeface="Neue Haas Grotesk Text Pro" panose="020B0504020202020204" pitchFamily="3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277EB6CB-664F-4C7D-B398-EFCED5736D99}">
          <p14:sldIdLst>
            <p14:sldId id="256"/>
            <p14:sldId id="307"/>
            <p14:sldId id="308"/>
            <p14:sldId id="333"/>
            <p14:sldId id="313"/>
            <p14:sldId id="325"/>
            <p14:sldId id="329"/>
            <p14:sldId id="328"/>
            <p14:sldId id="331"/>
            <p14:sldId id="3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4F7D16-4CB7-479D-AD5A-456653F53EB5}">
  <a:tblStyle styleId="{344F7D16-4CB7-479D-AD5A-456653F53E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307" autoAdjust="0"/>
  </p:normalViewPr>
  <p:slideViewPr>
    <p:cSldViewPr snapToGrid="0">
      <p:cViewPr varScale="1">
        <p:scale>
          <a:sx n="72" d="100"/>
          <a:sy n="72" d="100"/>
        </p:scale>
        <p:origin x="11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6057CF-4AF7-4A98-B4F2-495C9C212E5C}" type="doc">
      <dgm:prSet loTypeId="urn:microsoft.com/office/officeart/2005/8/layout/process1" loCatId="process" qsTypeId="urn:microsoft.com/office/officeart/2005/8/quickstyle/simple1" qsCatId="simple" csTypeId="urn:microsoft.com/office/officeart/2005/8/colors/accent1_2" csCatId="accent1" phldr="1"/>
      <dgm:spPr/>
    </dgm:pt>
    <dgm:pt modelId="{90FACC40-DDBB-4536-B854-2492ED74BF5C}">
      <dgm:prSet phldrT="[Text]"/>
      <dgm:spPr/>
      <dgm:t>
        <a:bodyPr/>
        <a:lstStyle/>
        <a:p>
          <a:r>
            <a:rPr lang="en-SG" dirty="0">
              <a:latin typeface="Istok Web" panose="020B0604020202020204" charset="0"/>
            </a:rPr>
            <a:t>Data Acquisition and Visualization</a:t>
          </a:r>
        </a:p>
      </dgm:t>
    </dgm:pt>
    <dgm:pt modelId="{91C73DAC-7166-4E14-955E-AD670C5C3F8E}" type="parTrans" cxnId="{A4865C18-7A46-47D3-8F83-1572A6E778EE}">
      <dgm:prSet/>
      <dgm:spPr/>
      <dgm:t>
        <a:bodyPr/>
        <a:lstStyle/>
        <a:p>
          <a:endParaRPr lang="en-SG">
            <a:latin typeface="Istok Web" panose="020B0604020202020204" charset="0"/>
          </a:endParaRPr>
        </a:p>
      </dgm:t>
    </dgm:pt>
    <dgm:pt modelId="{251B9778-2C82-41EF-8D47-10A308B8CFC6}" type="sibTrans" cxnId="{A4865C18-7A46-47D3-8F83-1572A6E778EE}">
      <dgm:prSet/>
      <dgm:spPr/>
      <dgm:t>
        <a:bodyPr/>
        <a:lstStyle/>
        <a:p>
          <a:endParaRPr lang="en-SG">
            <a:latin typeface="Istok Web" panose="020B0604020202020204" charset="0"/>
          </a:endParaRPr>
        </a:p>
      </dgm:t>
    </dgm:pt>
    <dgm:pt modelId="{455F899F-4761-48A0-9D23-E35C4A74B2F7}">
      <dgm:prSet phldrT="[Text]"/>
      <dgm:spPr/>
      <dgm:t>
        <a:bodyPr/>
        <a:lstStyle/>
        <a:p>
          <a:r>
            <a:rPr lang="en-SG" dirty="0">
              <a:latin typeface="Istok Web" panose="020B0604020202020204" charset="0"/>
            </a:rPr>
            <a:t>Pre-processing</a:t>
          </a:r>
        </a:p>
      </dgm:t>
    </dgm:pt>
    <dgm:pt modelId="{9FA17E6E-D034-419E-A6B2-36B82F7E1A42}" type="parTrans" cxnId="{9BF45933-0048-4760-8831-903DD3422D22}">
      <dgm:prSet/>
      <dgm:spPr/>
      <dgm:t>
        <a:bodyPr/>
        <a:lstStyle/>
        <a:p>
          <a:endParaRPr lang="en-SG">
            <a:latin typeface="Istok Web" panose="020B0604020202020204" charset="0"/>
          </a:endParaRPr>
        </a:p>
      </dgm:t>
    </dgm:pt>
    <dgm:pt modelId="{36F52FE6-CD1F-4A1E-98E5-F00561579958}" type="sibTrans" cxnId="{9BF45933-0048-4760-8831-903DD3422D22}">
      <dgm:prSet/>
      <dgm:spPr/>
      <dgm:t>
        <a:bodyPr/>
        <a:lstStyle/>
        <a:p>
          <a:endParaRPr lang="en-SG">
            <a:latin typeface="Istok Web" panose="020B0604020202020204" charset="0"/>
          </a:endParaRPr>
        </a:p>
      </dgm:t>
    </dgm:pt>
    <dgm:pt modelId="{880082E6-BF6C-47C2-930F-21899183A737}">
      <dgm:prSet phldrT="[Text]"/>
      <dgm:spPr/>
      <dgm:t>
        <a:bodyPr/>
        <a:lstStyle/>
        <a:p>
          <a:r>
            <a:rPr lang="en-SG" dirty="0">
              <a:latin typeface="Istok Web" panose="020B0604020202020204" charset="0"/>
            </a:rPr>
            <a:t>Generate Predictive Models</a:t>
          </a:r>
        </a:p>
      </dgm:t>
    </dgm:pt>
    <dgm:pt modelId="{73835FD8-D535-4A16-A876-37AC58EBF64C}" type="parTrans" cxnId="{00B60AB3-B3DC-48E7-B793-E42D98116074}">
      <dgm:prSet/>
      <dgm:spPr/>
      <dgm:t>
        <a:bodyPr/>
        <a:lstStyle/>
        <a:p>
          <a:endParaRPr lang="en-SG">
            <a:latin typeface="Istok Web" panose="020B0604020202020204" charset="0"/>
          </a:endParaRPr>
        </a:p>
      </dgm:t>
    </dgm:pt>
    <dgm:pt modelId="{BEF786FC-98D0-4527-A224-6008473239F9}" type="sibTrans" cxnId="{00B60AB3-B3DC-48E7-B793-E42D98116074}">
      <dgm:prSet/>
      <dgm:spPr/>
      <dgm:t>
        <a:bodyPr/>
        <a:lstStyle/>
        <a:p>
          <a:endParaRPr lang="en-SG">
            <a:latin typeface="Istok Web" panose="020B0604020202020204" charset="0"/>
          </a:endParaRPr>
        </a:p>
      </dgm:t>
    </dgm:pt>
    <dgm:pt modelId="{FBC77D0C-DE19-4546-8E4A-BDD153EBBE06}">
      <dgm:prSet phldrT="[Text]"/>
      <dgm:spPr/>
      <dgm:t>
        <a:bodyPr/>
        <a:lstStyle/>
        <a:p>
          <a:r>
            <a:rPr lang="en-SG" dirty="0">
              <a:latin typeface="Istok Web" panose="020B0604020202020204" charset="0"/>
            </a:rPr>
            <a:t>Compare Accuracy of Forecast</a:t>
          </a:r>
        </a:p>
      </dgm:t>
    </dgm:pt>
    <dgm:pt modelId="{66EC2A31-FDE3-4FCE-8407-AF5F5B3753CE}" type="parTrans" cxnId="{4E5A0AC3-24A8-401B-A3D8-FA4866F6ED3E}">
      <dgm:prSet/>
      <dgm:spPr/>
      <dgm:t>
        <a:bodyPr/>
        <a:lstStyle/>
        <a:p>
          <a:endParaRPr lang="en-SG">
            <a:latin typeface="Istok Web" panose="020B0604020202020204" charset="0"/>
          </a:endParaRPr>
        </a:p>
      </dgm:t>
    </dgm:pt>
    <dgm:pt modelId="{FD888DEF-9401-46FF-B365-738C953F65B1}" type="sibTrans" cxnId="{4E5A0AC3-24A8-401B-A3D8-FA4866F6ED3E}">
      <dgm:prSet/>
      <dgm:spPr/>
      <dgm:t>
        <a:bodyPr/>
        <a:lstStyle/>
        <a:p>
          <a:endParaRPr lang="en-SG">
            <a:latin typeface="Istok Web" panose="020B0604020202020204" charset="0"/>
          </a:endParaRPr>
        </a:p>
      </dgm:t>
    </dgm:pt>
    <dgm:pt modelId="{AA0CB564-F9C2-4E8B-AC4A-5DC9A30F8061}" type="pres">
      <dgm:prSet presAssocID="{E16057CF-4AF7-4A98-B4F2-495C9C212E5C}" presName="Name0" presStyleCnt="0">
        <dgm:presLayoutVars>
          <dgm:dir/>
          <dgm:resizeHandles val="exact"/>
        </dgm:presLayoutVars>
      </dgm:prSet>
      <dgm:spPr/>
    </dgm:pt>
    <dgm:pt modelId="{219EAFCA-ABBB-41EC-96FE-A6CBC6D23994}" type="pres">
      <dgm:prSet presAssocID="{90FACC40-DDBB-4536-B854-2492ED74BF5C}" presName="node" presStyleLbl="node1" presStyleIdx="0" presStyleCnt="4">
        <dgm:presLayoutVars>
          <dgm:bulletEnabled val="1"/>
        </dgm:presLayoutVars>
      </dgm:prSet>
      <dgm:spPr/>
    </dgm:pt>
    <dgm:pt modelId="{832C0FBE-C69C-4D0F-BDA1-E544DE2B8E3F}" type="pres">
      <dgm:prSet presAssocID="{251B9778-2C82-41EF-8D47-10A308B8CFC6}" presName="sibTrans" presStyleLbl="sibTrans2D1" presStyleIdx="0" presStyleCnt="3"/>
      <dgm:spPr/>
    </dgm:pt>
    <dgm:pt modelId="{95C26F34-A431-48BD-8139-6F846AED8D21}" type="pres">
      <dgm:prSet presAssocID="{251B9778-2C82-41EF-8D47-10A308B8CFC6}" presName="connectorText" presStyleLbl="sibTrans2D1" presStyleIdx="0" presStyleCnt="3"/>
      <dgm:spPr/>
    </dgm:pt>
    <dgm:pt modelId="{85E3699A-6C3E-418A-B0B5-D934E949E87D}" type="pres">
      <dgm:prSet presAssocID="{455F899F-4761-48A0-9D23-E35C4A74B2F7}" presName="node" presStyleLbl="node1" presStyleIdx="1" presStyleCnt="4">
        <dgm:presLayoutVars>
          <dgm:bulletEnabled val="1"/>
        </dgm:presLayoutVars>
      </dgm:prSet>
      <dgm:spPr/>
    </dgm:pt>
    <dgm:pt modelId="{19E5416A-F1FE-44C9-B3F3-576E15E34E17}" type="pres">
      <dgm:prSet presAssocID="{36F52FE6-CD1F-4A1E-98E5-F00561579958}" presName="sibTrans" presStyleLbl="sibTrans2D1" presStyleIdx="1" presStyleCnt="3"/>
      <dgm:spPr/>
    </dgm:pt>
    <dgm:pt modelId="{1A970FD1-9C54-4A3C-B912-0CE9A281E7C8}" type="pres">
      <dgm:prSet presAssocID="{36F52FE6-CD1F-4A1E-98E5-F00561579958}" presName="connectorText" presStyleLbl="sibTrans2D1" presStyleIdx="1" presStyleCnt="3"/>
      <dgm:spPr/>
    </dgm:pt>
    <dgm:pt modelId="{2BC8E33B-7808-4EF3-8EB4-8D3DD6F9BAB2}" type="pres">
      <dgm:prSet presAssocID="{880082E6-BF6C-47C2-930F-21899183A737}" presName="node" presStyleLbl="node1" presStyleIdx="2" presStyleCnt="4">
        <dgm:presLayoutVars>
          <dgm:bulletEnabled val="1"/>
        </dgm:presLayoutVars>
      </dgm:prSet>
      <dgm:spPr/>
    </dgm:pt>
    <dgm:pt modelId="{53240F96-7CC7-4D91-8A8F-A5C72ED5FCE9}" type="pres">
      <dgm:prSet presAssocID="{BEF786FC-98D0-4527-A224-6008473239F9}" presName="sibTrans" presStyleLbl="sibTrans2D1" presStyleIdx="2" presStyleCnt="3"/>
      <dgm:spPr/>
    </dgm:pt>
    <dgm:pt modelId="{5A4A85FC-9BC1-4417-AC8E-18EE865CD81F}" type="pres">
      <dgm:prSet presAssocID="{BEF786FC-98D0-4527-A224-6008473239F9}" presName="connectorText" presStyleLbl="sibTrans2D1" presStyleIdx="2" presStyleCnt="3"/>
      <dgm:spPr/>
    </dgm:pt>
    <dgm:pt modelId="{5094EB91-F35E-46CA-8EA2-534981E36DD0}" type="pres">
      <dgm:prSet presAssocID="{FBC77D0C-DE19-4546-8E4A-BDD153EBBE06}" presName="node" presStyleLbl="node1" presStyleIdx="3" presStyleCnt="4">
        <dgm:presLayoutVars>
          <dgm:bulletEnabled val="1"/>
        </dgm:presLayoutVars>
      </dgm:prSet>
      <dgm:spPr/>
    </dgm:pt>
  </dgm:ptLst>
  <dgm:cxnLst>
    <dgm:cxn modelId="{A4865C18-7A46-47D3-8F83-1572A6E778EE}" srcId="{E16057CF-4AF7-4A98-B4F2-495C9C212E5C}" destId="{90FACC40-DDBB-4536-B854-2492ED74BF5C}" srcOrd="0" destOrd="0" parTransId="{91C73DAC-7166-4E14-955E-AD670C5C3F8E}" sibTransId="{251B9778-2C82-41EF-8D47-10A308B8CFC6}"/>
    <dgm:cxn modelId="{E2C92C1B-13DD-4320-A59A-4FA172A37F39}" type="presOf" srcId="{455F899F-4761-48A0-9D23-E35C4A74B2F7}" destId="{85E3699A-6C3E-418A-B0B5-D934E949E87D}" srcOrd="0" destOrd="0" presId="urn:microsoft.com/office/officeart/2005/8/layout/process1"/>
    <dgm:cxn modelId="{9BF45933-0048-4760-8831-903DD3422D22}" srcId="{E16057CF-4AF7-4A98-B4F2-495C9C212E5C}" destId="{455F899F-4761-48A0-9D23-E35C4A74B2F7}" srcOrd="1" destOrd="0" parTransId="{9FA17E6E-D034-419E-A6B2-36B82F7E1A42}" sibTransId="{36F52FE6-CD1F-4A1E-98E5-F00561579958}"/>
    <dgm:cxn modelId="{A2AB825C-8E59-4FA0-A275-FFB67627F454}" type="presOf" srcId="{E16057CF-4AF7-4A98-B4F2-495C9C212E5C}" destId="{AA0CB564-F9C2-4E8B-AC4A-5DC9A30F8061}" srcOrd="0" destOrd="0" presId="urn:microsoft.com/office/officeart/2005/8/layout/process1"/>
    <dgm:cxn modelId="{33625B4B-F05C-4E6A-9E40-62AE8D9AEC49}" type="presOf" srcId="{36F52FE6-CD1F-4A1E-98E5-F00561579958}" destId="{19E5416A-F1FE-44C9-B3F3-576E15E34E17}" srcOrd="0" destOrd="0" presId="urn:microsoft.com/office/officeart/2005/8/layout/process1"/>
    <dgm:cxn modelId="{AA55CE6E-AD3E-4A5C-9CCF-19CE2115AF6A}" type="presOf" srcId="{880082E6-BF6C-47C2-930F-21899183A737}" destId="{2BC8E33B-7808-4EF3-8EB4-8D3DD6F9BAB2}" srcOrd="0" destOrd="0" presId="urn:microsoft.com/office/officeart/2005/8/layout/process1"/>
    <dgm:cxn modelId="{99B0F154-4B01-4266-8A89-364FE82ADFCE}" type="presOf" srcId="{BEF786FC-98D0-4527-A224-6008473239F9}" destId="{5A4A85FC-9BC1-4417-AC8E-18EE865CD81F}" srcOrd="1" destOrd="0" presId="urn:microsoft.com/office/officeart/2005/8/layout/process1"/>
    <dgm:cxn modelId="{70BE9D59-A70D-4718-BAF0-6A9CB08AAAC7}" type="presOf" srcId="{36F52FE6-CD1F-4A1E-98E5-F00561579958}" destId="{1A970FD1-9C54-4A3C-B912-0CE9A281E7C8}" srcOrd="1" destOrd="0" presId="urn:microsoft.com/office/officeart/2005/8/layout/process1"/>
    <dgm:cxn modelId="{917AB683-D94E-44ED-A02C-E3C9C3127410}" type="presOf" srcId="{251B9778-2C82-41EF-8D47-10A308B8CFC6}" destId="{832C0FBE-C69C-4D0F-BDA1-E544DE2B8E3F}" srcOrd="0" destOrd="0" presId="urn:microsoft.com/office/officeart/2005/8/layout/process1"/>
    <dgm:cxn modelId="{F8D55B85-EE7E-43B3-8ED1-A66DF983078D}" type="presOf" srcId="{BEF786FC-98D0-4527-A224-6008473239F9}" destId="{53240F96-7CC7-4D91-8A8F-A5C72ED5FCE9}" srcOrd="0" destOrd="0" presId="urn:microsoft.com/office/officeart/2005/8/layout/process1"/>
    <dgm:cxn modelId="{AC0F0590-3DB9-4AA2-B3D1-66E9FCB5FC75}" type="presOf" srcId="{251B9778-2C82-41EF-8D47-10A308B8CFC6}" destId="{95C26F34-A431-48BD-8139-6F846AED8D21}" srcOrd="1" destOrd="0" presId="urn:microsoft.com/office/officeart/2005/8/layout/process1"/>
    <dgm:cxn modelId="{6B6E0896-940D-4EF4-AD78-88D42DDDBF93}" type="presOf" srcId="{90FACC40-DDBB-4536-B854-2492ED74BF5C}" destId="{219EAFCA-ABBB-41EC-96FE-A6CBC6D23994}" srcOrd="0" destOrd="0" presId="urn:microsoft.com/office/officeart/2005/8/layout/process1"/>
    <dgm:cxn modelId="{00B60AB3-B3DC-48E7-B793-E42D98116074}" srcId="{E16057CF-4AF7-4A98-B4F2-495C9C212E5C}" destId="{880082E6-BF6C-47C2-930F-21899183A737}" srcOrd="2" destOrd="0" parTransId="{73835FD8-D535-4A16-A876-37AC58EBF64C}" sibTransId="{BEF786FC-98D0-4527-A224-6008473239F9}"/>
    <dgm:cxn modelId="{BD355FC2-49B9-4AA3-8B5C-23C7BA94BEFD}" type="presOf" srcId="{FBC77D0C-DE19-4546-8E4A-BDD153EBBE06}" destId="{5094EB91-F35E-46CA-8EA2-534981E36DD0}" srcOrd="0" destOrd="0" presId="urn:microsoft.com/office/officeart/2005/8/layout/process1"/>
    <dgm:cxn modelId="{4E5A0AC3-24A8-401B-A3D8-FA4866F6ED3E}" srcId="{E16057CF-4AF7-4A98-B4F2-495C9C212E5C}" destId="{FBC77D0C-DE19-4546-8E4A-BDD153EBBE06}" srcOrd="3" destOrd="0" parTransId="{66EC2A31-FDE3-4FCE-8407-AF5F5B3753CE}" sibTransId="{FD888DEF-9401-46FF-B365-738C953F65B1}"/>
    <dgm:cxn modelId="{400343AD-D7D5-489F-9EF5-300895D40F7B}" type="presParOf" srcId="{AA0CB564-F9C2-4E8B-AC4A-5DC9A30F8061}" destId="{219EAFCA-ABBB-41EC-96FE-A6CBC6D23994}" srcOrd="0" destOrd="0" presId="urn:microsoft.com/office/officeart/2005/8/layout/process1"/>
    <dgm:cxn modelId="{D1EC5AF9-A425-495C-8FF2-61EAF6549944}" type="presParOf" srcId="{AA0CB564-F9C2-4E8B-AC4A-5DC9A30F8061}" destId="{832C0FBE-C69C-4D0F-BDA1-E544DE2B8E3F}" srcOrd="1" destOrd="0" presId="urn:microsoft.com/office/officeart/2005/8/layout/process1"/>
    <dgm:cxn modelId="{3939A240-4170-438A-BFD1-0DEB8BE3306F}" type="presParOf" srcId="{832C0FBE-C69C-4D0F-BDA1-E544DE2B8E3F}" destId="{95C26F34-A431-48BD-8139-6F846AED8D21}" srcOrd="0" destOrd="0" presId="urn:microsoft.com/office/officeart/2005/8/layout/process1"/>
    <dgm:cxn modelId="{901D3C73-3DFF-4EE1-8893-813EE8D03905}" type="presParOf" srcId="{AA0CB564-F9C2-4E8B-AC4A-5DC9A30F8061}" destId="{85E3699A-6C3E-418A-B0B5-D934E949E87D}" srcOrd="2" destOrd="0" presId="urn:microsoft.com/office/officeart/2005/8/layout/process1"/>
    <dgm:cxn modelId="{DE74573C-4F41-4C29-8C6C-787B90BC133B}" type="presParOf" srcId="{AA0CB564-F9C2-4E8B-AC4A-5DC9A30F8061}" destId="{19E5416A-F1FE-44C9-B3F3-576E15E34E17}" srcOrd="3" destOrd="0" presId="urn:microsoft.com/office/officeart/2005/8/layout/process1"/>
    <dgm:cxn modelId="{86C8D52F-BB36-4446-9A15-014B8C1E5D14}" type="presParOf" srcId="{19E5416A-F1FE-44C9-B3F3-576E15E34E17}" destId="{1A970FD1-9C54-4A3C-B912-0CE9A281E7C8}" srcOrd="0" destOrd="0" presId="urn:microsoft.com/office/officeart/2005/8/layout/process1"/>
    <dgm:cxn modelId="{D9089F25-E67A-4877-A311-2E48512E4AA4}" type="presParOf" srcId="{AA0CB564-F9C2-4E8B-AC4A-5DC9A30F8061}" destId="{2BC8E33B-7808-4EF3-8EB4-8D3DD6F9BAB2}" srcOrd="4" destOrd="0" presId="urn:microsoft.com/office/officeart/2005/8/layout/process1"/>
    <dgm:cxn modelId="{F3BE3091-5AEE-4121-AE59-21C1B7CC4BD5}" type="presParOf" srcId="{AA0CB564-F9C2-4E8B-AC4A-5DC9A30F8061}" destId="{53240F96-7CC7-4D91-8A8F-A5C72ED5FCE9}" srcOrd="5" destOrd="0" presId="urn:microsoft.com/office/officeart/2005/8/layout/process1"/>
    <dgm:cxn modelId="{26761B0F-E235-4757-9F3B-B07D6B8182D2}" type="presParOf" srcId="{53240F96-7CC7-4D91-8A8F-A5C72ED5FCE9}" destId="{5A4A85FC-9BC1-4417-AC8E-18EE865CD81F}" srcOrd="0" destOrd="0" presId="urn:microsoft.com/office/officeart/2005/8/layout/process1"/>
    <dgm:cxn modelId="{B7BFC336-4964-47DA-AE00-C68347F5CBDF}" type="presParOf" srcId="{AA0CB564-F9C2-4E8B-AC4A-5DC9A30F8061}" destId="{5094EB91-F35E-46CA-8EA2-534981E36DD0}"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9EAFCA-ABBB-41EC-96FE-A6CBC6D23994}">
      <dsp:nvSpPr>
        <dsp:cNvPr id="0" name=""/>
        <dsp:cNvSpPr/>
      </dsp:nvSpPr>
      <dsp:spPr>
        <a:xfrm>
          <a:off x="3611" y="624680"/>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Data Acquisition and Visualization</a:t>
          </a:r>
        </a:p>
      </dsp:txBody>
      <dsp:txXfrm>
        <a:off x="45673" y="666742"/>
        <a:ext cx="1495077" cy="1351962"/>
      </dsp:txXfrm>
    </dsp:sp>
    <dsp:sp modelId="{832C0FBE-C69C-4D0F-BDA1-E544DE2B8E3F}">
      <dsp:nvSpPr>
        <dsp:cNvPr id="0" name=""/>
        <dsp:cNvSpPr/>
      </dsp:nvSpPr>
      <dsp:spPr>
        <a:xfrm>
          <a:off x="1740733" y="1146902"/>
          <a:ext cx="334790" cy="3916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latin typeface="Istok Web" panose="020B0604020202020204" charset="0"/>
          </a:endParaRPr>
        </a:p>
      </dsp:txBody>
      <dsp:txXfrm>
        <a:off x="1740733" y="1225230"/>
        <a:ext cx="234353" cy="234985"/>
      </dsp:txXfrm>
    </dsp:sp>
    <dsp:sp modelId="{85E3699A-6C3E-418A-B0B5-D934E949E87D}">
      <dsp:nvSpPr>
        <dsp:cNvPr id="0" name=""/>
        <dsp:cNvSpPr/>
      </dsp:nvSpPr>
      <dsp:spPr>
        <a:xfrm>
          <a:off x="2214494" y="624680"/>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Pre-processing</a:t>
          </a:r>
        </a:p>
      </dsp:txBody>
      <dsp:txXfrm>
        <a:off x="2256556" y="666742"/>
        <a:ext cx="1495077" cy="1351962"/>
      </dsp:txXfrm>
    </dsp:sp>
    <dsp:sp modelId="{19E5416A-F1FE-44C9-B3F3-576E15E34E17}">
      <dsp:nvSpPr>
        <dsp:cNvPr id="0" name=""/>
        <dsp:cNvSpPr/>
      </dsp:nvSpPr>
      <dsp:spPr>
        <a:xfrm>
          <a:off x="3951615" y="1146902"/>
          <a:ext cx="334790" cy="3916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latin typeface="Istok Web" panose="020B0604020202020204" charset="0"/>
          </a:endParaRPr>
        </a:p>
      </dsp:txBody>
      <dsp:txXfrm>
        <a:off x="3951615" y="1225230"/>
        <a:ext cx="234353" cy="234985"/>
      </dsp:txXfrm>
    </dsp:sp>
    <dsp:sp modelId="{2BC8E33B-7808-4EF3-8EB4-8D3DD6F9BAB2}">
      <dsp:nvSpPr>
        <dsp:cNvPr id="0" name=""/>
        <dsp:cNvSpPr/>
      </dsp:nvSpPr>
      <dsp:spPr>
        <a:xfrm>
          <a:off x="4425376" y="624680"/>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Generate Predictive Models</a:t>
          </a:r>
        </a:p>
      </dsp:txBody>
      <dsp:txXfrm>
        <a:off x="4467438" y="666742"/>
        <a:ext cx="1495077" cy="1351962"/>
      </dsp:txXfrm>
    </dsp:sp>
    <dsp:sp modelId="{53240F96-7CC7-4D91-8A8F-A5C72ED5FCE9}">
      <dsp:nvSpPr>
        <dsp:cNvPr id="0" name=""/>
        <dsp:cNvSpPr/>
      </dsp:nvSpPr>
      <dsp:spPr>
        <a:xfrm>
          <a:off x="6162498" y="1146902"/>
          <a:ext cx="334790" cy="3916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latin typeface="Istok Web" panose="020B0604020202020204" charset="0"/>
          </a:endParaRPr>
        </a:p>
      </dsp:txBody>
      <dsp:txXfrm>
        <a:off x="6162498" y="1225230"/>
        <a:ext cx="234353" cy="234985"/>
      </dsp:txXfrm>
    </dsp:sp>
    <dsp:sp modelId="{5094EB91-F35E-46CA-8EA2-534981E36DD0}">
      <dsp:nvSpPr>
        <dsp:cNvPr id="0" name=""/>
        <dsp:cNvSpPr/>
      </dsp:nvSpPr>
      <dsp:spPr>
        <a:xfrm>
          <a:off x="6636258" y="624680"/>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Compare Accuracy of Forecast</a:t>
          </a:r>
        </a:p>
      </dsp:txBody>
      <dsp:txXfrm>
        <a:off x="6678320" y="666742"/>
        <a:ext cx="1495077" cy="135196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bb18b3bb6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bb18b3bb6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5"/>
        <p:cNvGrpSpPr/>
        <p:nvPr/>
      </p:nvGrpSpPr>
      <p:grpSpPr>
        <a:xfrm>
          <a:off x="0" y="0"/>
          <a:ext cx="0" cy="0"/>
          <a:chOff x="0" y="0"/>
          <a:chExt cx="0" cy="0"/>
        </a:xfrm>
      </p:grpSpPr>
      <p:sp>
        <p:nvSpPr>
          <p:cNvPr id="4616" name="Google Shape;4616;gbc62514182_0_5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7" name="Google Shape;4617;gbc62514182_0_5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2000"/>
              </a:spcBef>
              <a:spcAft>
                <a:spcPts val="600"/>
              </a:spcAft>
              <a:buNone/>
            </a:pPr>
            <a:r>
              <a:rPr lang="en-SG" b="0" i="0" dirty="0">
                <a:solidFill>
                  <a:srgbClr val="000000"/>
                </a:solidFill>
                <a:effectLst/>
                <a:latin typeface="Helvetica Neue"/>
              </a:rPr>
              <a:t>Haze is one major form of air pollution that Singaporeans face annually. The presence of haze is attributed to the forest fires in Sumatra, Indonesia. Due to the increase in demand of commercial crops, Indonesian farmers have resorted to shifting agriculture, which includes the large-scale slash-and-burn of forest land to produce fertile planting grounds. The resulting air pollution is then spread across the region by the climatic phenomenon El Nino, enveloping Singapore in a blanket of haze and affecting the overall health of Singaporeans. In 2020, Indonesia fires torched approximately 207,000 hectares of forests from January to September. While the area is smaller compared to previous years, the burning resulted in a US$5.2 billion cost towards the Indonesian economy, and the occurrence of toxic smog over the city.</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5"/>
        <p:cNvGrpSpPr/>
        <p:nvPr/>
      </p:nvGrpSpPr>
      <p:grpSpPr>
        <a:xfrm>
          <a:off x="0" y="0"/>
          <a:ext cx="0" cy="0"/>
          <a:chOff x="0" y="0"/>
          <a:chExt cx="0" cy="0"/>
        </a:xfrm>
      </p:grpSpPr>
      <p:sp>
        <p:nvSpPr>
          <p:cNvPr id="4616" name="Google Shape;4616;gbc62514182_0_5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7" name="Google Shape;4617;gbc62514182_0_5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2000"/>
              </a:spcBef>
              <a:spcAft>
                <a:spcPts val="600"/>
              </a:spcAft>
              <a:buNone/>
            </a:pPr>
            <a:r>
              <a:rPr lang="en-SG" b="0" i="0" dirty="0">
                <a:solidFill>
                  <a:srgbClr val="000000"/>
                </a:solidFill>
                <a:effectLst/>
                <a:latin typeface="Helvetica Neue"/>
              </a:rPr>
              <a:t>We want to see are able to predict how intense a fire will be based on location and brightness data captured by the satellite imaging. If there is a relation, we can utilize more satellites to detect fires and locate firefighters and agencies against slash and burn near places which tends to produce the worst fires. </a:t>
            </a:r>
            <a:endParaRPr dirty="0"/>
          </a:p>
        </p:txBody>
      </p:sp>
    </p:spTree>
    <p:extLst>
      <p:ext uri="{BB962C8B-B14F-4D97-AF65-F5344CB8AC3E}">
        <p14:creationId xmlns:p14="http://schemas.microsoft.com/office/powerpoint/2010/main" val="921130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bc62514182_0_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bc62514182_0_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Project description </a:t>
            </a:r>
          </a:p>
          <a:p>
            <a:pPr marL="158750" indent="0">
              <a:buNone/>
            </a:pPr>
            <a:r>
              <a:rPr lang="en-SG" dirty="0"/>
              <a:t>Motivation </a:t>
            </a:r>
          </a:p>
          <a:p>
            <a:pPr marL="158750" indent="0">
              <a:buNone/>
            </a:pPr>
            <a:r>
              <a:rPr lang="en-SG" dirty="0"/>
              <a:t>Proposed solution </a:t>
            </a:r>
          </a:p>
          <a:p>
            <a:pPr marL="158750" indent="0">
              <a:buNone/>
            </a:pPr>
            <a:r>
              <a:rPr lang="en-SG" dirty="0"/>
              <a:t>Analysis </a:t>
            </a:r>
          </a:p>
          <a:p>
            <a:pPr marL="158750" indent="0">
              <a:buNone/>
            </a:pPr>
            <a:r>
              <a:rPr lang="en-SG" dirty="0"/>
              <a:t>Conclusion/future work</a:t>
            </a:r>
          </a:p>
        </p:txBody>
      </p:sp>
    </p:spTree>
    <p:extLst>
      <p:ext uri="{BB962C8B-B14F-4D97-AF65-F5344CB8AC3E}">
        <p14:creationId xmlns:p14="http://schemas.microsoft.com/office/powerpoint/2010/main" val="239957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4271068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5400000">
            <a:off x="4840500" y="-3766000"/>
            <a:ext cx="108300" cy="849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07675" y="0"/>
            <a:ext cx="108300" cy="467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4515450" y="85750"/>
            <a:ext cx="108300" cy="914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3115550" y="1254200"/>
            <a:ext cx="108300" cy="504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5693900" y="469925"/>
            <a:ext cx="108300" cy="418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31825" y="4714300"/>
            <a:ext cx="612300" cy="42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998100" y="708125"/>
            <a:ext cx="4336200" cy="29367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998100" y="3953675"/>
            <a:ext cx="4336200" cy="53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 name="Google Shape;17;p2"/>
          <p:cNvSpPr/>
          <p:nvPr/>
        </p:nvSpPr>
        <p:spPr>
          <a:xfrm>
            <a:off x="8428025" y="429200"/>
            <a:ext cx="108300" cy="47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15975" y="3817350"/>
            <a:ext cx="4977900" cy="78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6"/>
          <p:cNvSpPr/>
          <p:nvPr/>
        </p:nvSpPr>
        <p:spPr>
          <a:xfrm flipH="1">
            <a:off x="-125" y="0"/>
            <a:ext cx="607800" cy="93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5400000" flipH="1">
            <a:off x="4510950" y="-3611562"/>
            <a:ext cx="108300" cy="915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flipH="1">
            <a:off x="60767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7"/>
        <p:cNvGrpSpPr/>
        <p:nvPr/>
      </p:nvGrpSpPr>
      <p:grpSpPr>
        <a:xfrm>
          <a:off x="0" y="0"/>
          <a:ext cx="0" cy="0"/>
          <a:chOff x="0" y="0"/>
          <a:chExt cx="0" cy="0"/>
        </a:xfrm>
      </p:grpSpPr>
      <p:sp>
        <p:nvSpPr>
          <p:cNvPr id="88" name="Google Shape;88;p13"/>
          <p:cNvSpPr/>
          <p:nvPr/>
        </p:nvSpPr>
        <p:spPr>
          <a:xfrm rot="5400000">
            <a:off x="4516675" y="-3604100"/>
            <a:ext cx="108300" cy="918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8428075" y="0"/>
            <a:ext cx="721500" cy="93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842802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txBox="1">
            <a:spLocks noGrp="1"/>
          </p:cNvSpPr>
          <p:nvPr>
            <p:ph type="subTitle" idx="1"/>
          </p:nvPr>
        </p:nvSpPr>
        <p:spPr>
          <a:xfrm>
            <a:off x="1845200" y="2199350"/>
            <a:ext cx="2539200" cy="402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3"/>
          <p:cNvSpPr txBox="1">
            <a:spLocks noGrp="1"/>
          </p:cNvSpPr>
          <p:nvPr>
            <p:ph type="subTitle" idx="2"/>
          </p:nvPr>
        </p:nvSpPr>
        <p:spPr>
          <a:xfrm>
            <a:off x="5729075" y="219935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 name="Google Shape;93;p13"/>
          <p:cNvSpPr txBox="1">
            <a:spLocks noGrp="1"/>
          </p:cNvSpPr>
          <p:nvPr>
            <p:ph type="subTitle" idx="3"/>
          </p:nvPr>
        </p:nvSpPr>
        <p:spPr>
          <a:xfrm>
            <a:off x="1845200" y="390160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13"/>
          <p:cNvSpPr txBox="1">
            <a:spLocks noGrp="1"/>
          </p:cNvSpPr>
          <p:nvPr>
            <p:ph type="subTitle" idx="4"/>
          </p:nvPr>
        </p:nvSpPr>
        <p:spPr>
          <a:xfrm>
            <a:off x="5729075" y="390160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 name="Google Shape;95;p13"/>
          <p:cNvSpPr txBox="1">
            <a:spLocks noGrp="1"/>
          </p:cNvSpPr>
          <p:nvPr>
            <p:ph type="subTitle" idx="5"/>
          </p:nvPr>
        </p:nvSpPr>
        <p:spPr>
          <a:xfrm>
            <a:off x="1845200" y="165260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 name="Google Shape;96;p13"/>
          <p:cNvSpPr txBox="1">
            <a:spLocks noGrp="1"/>
          </p:cNvSpPr>
          <p:nvPr>
            <p:ph type="subTitle" idx="6"/>
          </p:nvPr>
        </p:nvSpPr>
        <p:spPr>
          <a:xfrm>
            <a:off x="5729075" y="165260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7" name="Google Shape;97;p13"/>
          <p:cNvSpPr txBox="1">
            <a:spLocks noGrp="1"/>
          </p:cNvSpPr>
          <p:nvPr>
            <p:ph type="subTitle" idx="7"/>
          </p:nvPr>
        </p:nvSpPr>
        <p:spPr>
          <a:xfrm>
            <a:off x="1845200" y="335495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 name="Google Shape;98;p13"/>
          <p:cNvSpPr txBox="1">
            <a:spLocks noGrp="1"/>
          </p:cNvSpPr>
          <p:nvPr>
            <p:ph type="subTitle" idx="8"/>
          </p:nvPr>
        </p:nvSpPr>
        <p:spPr>
          <a:xfrm>
            <a:off x="5729075" y="335495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9" name="Google Shape;99;p13"/>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CUSTOM_6_1">
    <p:spTree>
      <p:nvGrpSpPr>
        <p:cNvPr id="1" name="Shape 205"/>
        <p:cNvGrpSpPr/>
        <p:nvPr/>
      </p:nvGrpSpPr>
      <p:grpSpPr>
        <a:xfrm>
          <a:off x="0" y="0"/>
          <a:ext cx="0" cy="0"/>
          <a:chOff x="0" y="0"/>
          <a:chExt cx="0" cy="0"/>
        </a:xfrm>
      </p:grpSpPr>
      <p:sp>
        <p:nvSpPr>
          <p:cNvPr id="206" name="Google Shape;206;p25"/>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7" name="Google Shape;207;p25"/>
          <p:cNvSpPr/>
          <p:nvPr/>
        </p:nvSpPr>
        <p:spPr>
          <a:xfrm rot="10800000" flipH="1">
            <a:off x="8536325" y="4685400"/>
            <a:ext cx="607800" cy="45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5"/>
          <p:cNvSpPr/>
          <p:nvPr/>
        </p:nvSpPr>
        <p:spPr>
          <a:xfrm rot="5400000" flipH="1">
            <a:off x="4517850" y="81250"/>
            <a:ext cx="108300" cy="915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5"/>
          <p:cNvSpPr/>
          <p:nvPr/>
        </p:nvSpPr>
        <p:spPr>
          <a:xfrm rot="10800000" flipH="1">
            <a:off x="842802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8"/>
        <p:cNvGrpSpPr/>
        <p:nvPr/>
      </p:nvGrpSpPr>
      <p:grpSpPr>
        <a:xfrm>
          <a:off x="0" y="0"/>
          <a:ext cx="0" cy="0"/>
          <a:chOff x="0" y="0"/>
          <a:chExt cx="0" cy="0"/>
        </a:xfrm>
      </p:grpSpPr>
      <p:sp>
        <p:nvSpPr>
          <p:cNvPr id="259" name="Google Shape;259;p31"/>
          <p:cNvSpPr/>
          <p:nvPr/>
        </p:nvSpPr>
        <p:spPr>
          <a:xfrm rot="5400000">
            <a:off x="4516675" y="-3604100"/>
            <a:ext cx="108300" cy="918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8428075" y="0"/>
            <a:ext cx="721500" cy="93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842802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266"/>
        <p:cNvGrpSpPr/>
        <p:nvPr/>
      </p:nvGrpSpPr>
      <p:grpSpPr>
        <a:xfrm>
          <a:off x="0" y="0"/>
          <a:ext cx="0" cy="0"/>
          <a:chOff x="0" y="0"/>
          <a:chExt cx="0" cy="0"/>
        </a:xfrm>
      </p:grpSpPr>
      <p:sp>
        <p:nvSpPr>
          <p:cNvPr id="267" name="Google Shape;267;p33"/>
          <p:cNvSpPr/>
          <p:nvPr/>
        </p:nvSpPr>
        <p:spPr>
          <a:xfrm>
            <a:off x="0" y="0"/>
            <a:ext cx="716100" cy="9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rot="5400000">
            <a:off x="4517850" y="-3606800"/>
            <a:ext cx="108300" cy="915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60777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1pPr>
            <a:lvl2pPr lvl="1">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2pPr>
            <a:lvl3pPr lvl="2">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3pPr>
            <a:lvl4pPr lvl="3">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4pPr>
            <a:lvl5pPr lvl="4">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5pPr>
            <a:lvl6pPr lvl="5">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6pPr>
            <a:lvl7pPr lvl="6">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7pPr>
            <a:lvl8pPr lvl="7">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8pPr>
            <a:lvl9pPr lvl="8">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Istok Web"/>
              <a:buChar char="●"/>
              <a:defRPr sz="1800">
                <a:solidFill>
                  <a:schemeClr val="dk1"/>
                </a:solidFill>
                <a:latin typeface="Istok Web"/>
                <a:ea typeface="Istok Web"/>
                <a:cs typeface="Istok Web"/>
                <a:sym typeface="Istok Web"/>
              </a:defRPr>
            </a:lvl1pPr>
            <a:lvl2pPr marL="914400" lvl="1"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2pPr>
            <a:lvl3pPr marL="1371600" lvl="2"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3pPr>
            <a:lvl4pPr marL="1828800" lvl="3"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4pPr>
            <a:lvl5pPr marL="2286000" lvl="4"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5pPr>
            <a:lvl6pPr marL="2743200" lvl="5"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6pPr>
            <a:lvl7pPr marL="3200400" lvl="6"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7pPr>
            <a:lvl8pPr marL="3657600" lvl="7"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8pPr>
            <a:lvl9pPr marL="4114800" lvl="8"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59" r:id="rId4"/>
    <p:sldLayoutId id="2147483671" r:id="rId5"/>
    <p:sldLayoutId id="2147483677" r:id="rId6"/>
    <p:sldLayoutId id="214748367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6"/>
          <p:cNvSpPr txBox="1">
            <a:spLocks noGrp="1"/>
          </p:cNvSpPr>
          <p:nvPr>
            <p:ph type="ctrTitle"/>
          </p:nvPr>
        </p:nvSpPr>
        <p:spPr>
          <a:xfrm>
            <a:off x="998100" y="708125"/>
            <a:ext cx="4336200" cy="293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5400" dirty="0"/>
              <a:t>PREDICTING HOTSPOT INTENSITIES</a:t>
            </a:r>
            <a:endParaRPr sz="5400" dirty="0"/>
          </a:p>
        </p:txBody>
      </p:sp>
      <p:sp>
        <p:nvSpPr>
          <p:cNvPr id="2" name="TextBox 1">
            <a:extLst>
              <a:ext uri="{FF2B5EF4-FFF2-40B4-BE49-F238E27FC236}">
                <a16:creationId xmlns:a16="http://schemas.microsoft.com/office/drawing/2014/main" id="{90C2E8CC-2E84-42F3-81CB-37BC1B0B6BBF}"/>
              </a:ext>
            </a:extLst>
          </p:cNvPr>
          <p:cNvSpPr txBox="1"/>
          <p:nvPr/>
        </p:nvSpPr>
        <p:spPr>
          <a:xfrm>
            <a:off x="788102" y="3901889"/>
            <a:ext cx="4756196" cy="707886"/>
          </a:xfrm>
          <a:prstGeom prst="rect">
            <a:avLst/>
          </a:prstGeom>
          <a:noFill/>
        </p:spPr>
        <p:txBody>
          <a:bodyPr wrap="square" rtlCol="0">
            <a:spAutoFit/>
          </a:bodyPr>
          <a:lstStyle/>
          <a:p>
            <a:pPr algn="ctr"/>
            <a:r>
              <a:rPr lang="en-SG" sz="2000" dirty="0">
                <a:latin typeface="Istok Web" panose="020B0604020202020204" charset="0"/>
              </a:rPr>
              <a:t>Say </a:t>
            </a:r>
            <a:r>
              <a:rPr lang="en-SG" sz="2000" dirty="0" err="1">
                <a:latin typeface="Istok Web" panose="020B0604020202020204" charset="0"/>
              </a:rPr>
              <a:t>Yueyang</a:t>
            </a:r>
            <a:r>
              <a:rPr lang="en-SG" sz="2000" dirty="0">
                <a:latin typeface="Istok Web" panose="020B0604020202020204" charset="0"/>
              </a:rPr>
              <a:t>, </a:t>
            </a:r>
            <a:r>
              <a:rPr lang="en-SG" sz="2000" dirty="0" err="1">
                <a:latin typeface="Istok Web" panose="020B0604020202020204" charset="0"/>
              </a:rPr>
              <a:t>Symus</a:t>
            </a:r>
            <a:r>
              <a:rPr lang="en-SG" sz="2000" dirty="0">
                <a:latin typeface="Istok Web" panose="020B0604020202020204" charset="0"/>
              </a:rPr>
              <a:t> | He </a:t>
            </a:r>
            <a:r>
              <a:rPr lang="en-SG" sz="2000" dirty="0" err="1">
                <a:latin typeface="Istok Web" panose="020B0604020202020204" charset="0"/>
              </a:rPr>
              <a:t>Zeqing</a:t>
            </a:r>
            <a:r>
              <a:rPr lang="en-SG" sz="2000" dirty="0">
                <a:latin typeface="Istok Web" panose="020B0604020202020204" charset="0"/>
              </a:rPr>
              <a:t> | Kwek Yan Qing</a:t>
            </a:r>
          </a:p>
        </p:txBody>
      </p:sp>
      <p:pic>
        <p:nvPicPr>
          <p:cNvPr id="1026" name="Picture 2" descr="On top of coronavirus, Thailand is now battling forest fires too">
            <a:extLst>
              <a:ext uri="{FF2B5EF4-FFF2-40B4-BE49-F238E27FC236}">
                <a16:creationId xmlns:a16="http://schemas.microsoft.com/office/drawing/2014/main" id="{22B1B83F-C8A3-4CFA-92C4-33415E4A4B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03" t="-162" r="32423" b="162"/>
          <a:stretch/>
        </p:blipFill>
        <p:spPr bwMode="auto">
          <a:xfrm>
            <a:off x="5794807" y="511629"/>
            <a:ext cx="2635124" cy="40959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47D9C1-AD7C-44F3-8776-B7D0B59C81DC}"/>
              </a:ext>
            </a:extLst>
          </p:cNvPr>
          <p:cNvSpPr txBox="1"/>
          <p:nvPr/>
        </p:nvSpPr>
        <p:spPr>
          <a:xfrm>
            <a:off x="7554897" y="0"/>
            <a:ext cx="1589103" cy="400110"/>
          </a:xfrm>
          <a:prstGeom prst="rect">
            <a:avLst/>
          </a:prstGeom>
          <a:noFill/>
        </p:spPr>
        <p:txBody>
          <a:bodyPr wrap="square" rtlCol="0" anchor="ctr" anchorCtr="0">
            <a:spAutoFit/>
          </a:bodyPr>
          <a:lstStyle/>
          <a:p>
            <a:pPr algn="ctr"/>
            <a:r>
              <a:rPr lang="en-SG" sz="2000" dirty="0">
                <a:latin typeface="Istok Web" panose="020B0604020202020204" charset="0"/>
              </a:rPr>
              <a:t>Group ID: 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37D20-FC00-4F1D-A366-E0002760D9B6}"/>
              </a:ext>
            </a:extLst>
          </p:cNvPr>
          <p:cNvSpPr>
            <a:spLocks noGrp="1"/>
          </p:cNvSpPr>
          <p:nvPr>
            <p:ph type="title"/>
          </p:nvPr>
        </p:nvSpPr>
        <p:spPr/>
        <p:txBody>
          <a:bodyPr/>
          <a:lstStyle/>
          <a:p>
            <a:r>
              <a:rPr lang="en-SG" dirty="0"/>
              <a:t>Data Visualization – Correlation Heatmap</a:t>
            </a:r>
          </a:p>
        </p:txBody>
      </p:sp>
      <p:pic>
        <p:nvPicPr>
          <p:cNvPr id="3" name="Picture 2">
            <a:extLst>
              <a:ext uri="{FF2B5EF4-FFF2-40B4-BE49-F238E27FC236}">
                <a16:creationId xmlns:a16="http://schemas.microsoft.com/office/drawing/2014/main" id="{F4FB1EA5-1DDD-43A2-A345-EF66D7C711F0}"/>
              </a:ext>
            </a:extLst>
          </p:cNvPr>
          <p:cNvPicPr>
            <a:picLocks noChangeAspect="1"/>
          </p:cNvPicPr>
          <p:nvPr/>
        </p:nvPicPr>
        <p:blipFill rotWithShape="1">
          <a:blip r:embed="rId2"/>
          <a:srcRect l="6778" t="9867" r="8198" b="6545"/>
          <a:stretch/>
        </p:blipFill>
        <p:spPr>
          <a:xfrm>
            <a:off x="4929037" y="1145406"/>
            <a:ext cx="4214963" cy="3917482"/>
          </a:xfrm>
          <a:prstGeom prst="rect">
            <a:avLst/>
          </a:prstGeom>
        </p:spPr>
      </p:pic>
      <p:sp>
        <p:nvSpPr>
          <p:cNvPr id="4" name="Rectangle 3">
            <a:extLst>
              <a:ext uri="{FF2B5EF4-FFF2-40B4-BE49-F238E27FC236}">
                <a16:creationId xmlns:a16="http://schemas.microsoft.com/office/drawing/2014/main" id="{6D6FA306-652D-4EC1-8DA0-167D06A2814C}"/>
              </a:ext>
            </a:extLst>
          </p:cNvPr>
          <p:cNvSpPr/>
          <p:nvPr/>
        </p:nvSpPr>
        <p:spPr>
          <a:xfrm>
            <a:off x="944178" y="1448365"/>
            <a:ext cx="3984859" cy="2246769"/>
          </a:xfrm>
          <a:prstGeom prst="rect">
            <a:avLst/>
          </a:prstGeom>
        </p:spPr>
        <p:txBody>
          <a:bodyPr wrap="square">
            <a:spAutoFit/>
          </a:bodyPr>
          <a:lstStyle/>
          <a:p>
            <a:r>
              <a:rPr lang="en-SG" sz="2000" dirty="0">
                <a:latin typeface="Istok Web" panose="020B0604020202020204" charset="0"/>
              </a:rPr>
              <a:t>Trends Observed:</a:t>
            </a:r>
          </a:p>
          <a:p>
            <a:pPr marL="457200" indent="-457200">
              <a:buAutoNum type="arabicPeriod"/>
            </a:pPr>
            <a:r>
              <a:rPr lang="en-SG" sz="2000" dirty="0">
                <a:latin typeface="Istok Web" panose="020B0604020202020204" charset="0"/>
              </a:rPr>
              <a:t>Correlation between Brightness &amp; Fire Radiative Power</a:t>
            </a:r>
          </a:p>
          <a:p>
            <a:pPr marL="457200" indent="-457200">
              <a:buAutoNum type="arabicPeriod"/>
            </a:pPr>
            <a:r>
              <a:rPr lang="en-SG" sz="2000" dirty="0">
                <a:latin typeface="Istok Web" panose="020B0604020202020204" charset="0"/>
              </a:rPr>
              <a:t>Correlation between Scan and Track (Related to Satellite Movement)</a:t>
            </a:r>
          </a:p>
        </p:txBody>
      </p:sp>
    </p:spTree>
    <p:extLst>
      <p:ext uri="{BB962C8B-B14F-4D97-AF65-F5344CB8AC3E}">
        <p14:creationId xmlns:p14="http://schemas.microsoft.com/office/powerpoint/2010/main" val="2071395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300" name="Google Shape;300;p38"/>
          <p:cNvSpPr txBox="1">
            <a:spLocks noGrp="1"/>
          </p:cNvSpPr>
          <p:nvPr>
            <p:ph type="subTitle" idx="5"/>
          </p:nvPr>
        </p:nvSpPr>
        <p:spPr>
          <a:xfrm>
            <a:off x="1441944" y="1291115"/>
            <a:ext cx="3130055" cy="546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INTRODUCTION</a:t>
            </a:r>
            <a:endParaRPr dirty="0">
              <a:solidFill>
                <a:schemeClr val="dk1"/>
              </a:solidFill>
            </a:endParaRPr>
          </a:p>
        </p:txBody>
      </p:sp>
      <p:sp>
        <p:nvSpPr>
          <p:cNvPr id="301" name="Google Shape;301;p38"/>
          <p:cNvSpPr txBox="1">
            <a:spLocks noGrp="1"/>
          </p:cNvSpPr>
          <p:nvPr>
            <p:ph type="subTitle" idx="6"/>
          </p:nvPr>
        </p:nvSpPr>
        <p:spPr>
          <a:xfrm>
            <a:off x="1441945" y="3572303"/>
            <a:ext cx="2584800" cy="546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ANALYSIS</a:t>
            </a:r>
            <a:endParaRPr dirty="0">
              <a:solidFill>
                <a:schemeClr val="dk1"/>
              </a:solidFill>
            </a:endParaRPr>
          </a:p>
        </p:txBody>
      </p:sp>
      <p:sp>
        <p:nvSpPr>
          <p:cNvPr id="302" name="Google Shape;302;p38"/>
          <p:cNvSpPr txBox="1">
            <a:spLocks noGrp="1"/>
          </p:cNvSpPr>
          <p:nvPr>
            <p:ph type="subTitle" idx="7"/>
          </p:nvPr>
        </p:nvSpPr>
        <p:spPr>
          <a:xfrm>
            <a:off x="1441945" y="2051511"/>
            <a:ext cx="2584800" cy="54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dirty="0"/>
              <a:t>MOTIVATION</a:t>
            </a:r>
            <a:endParaRPr dirty="0">
              <a:solidFill>
                <a:schemeClr val="dk1"/>
              </a:solidFill>
            </a:endParaRPr>
          </a:p>
        </p:txBody>
      </p:sp>
      <p:sp>
        <p:nvSpPr>
          <p:cNvPr id="303" name="Google Shape;303;p38"/>
          <p:cNvSpPr txBox="1">
            <a:spLocks noGrp="1"/>
          </p:cNvSpPr>
          <p:nvPr>
            <p:ph type="subTitle" idx="8"/>
          </p:nvPr>
        </p:nvSpPr>
        <p:spPr>
          <a:xfrm>
            <a:off x="1441945" y="4332699"/>
            <a:ext cx="2584800" cy="546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CONCLUSION</a:t>
            </a:r>
            <a:endParaRPr dirty="0">
              <a:solidFill>
                <a:schemeClr val="dk1"/>
              </a:solidFill>
            </a:endParaRPr>
          </a:p>
        </p:txBody>
      </p:sp>
      <p:sp>
        <p:nvSpPr>
          <p:cNvPr id="328" name="Google Shape;328;p38"/>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a:t>TABLE OF CONTENTS</a:t>
            </a:r>
            <a:endParaRPr/>
          </a:p>
        </p:txBody>
      </p:sp>
      <p:sp>
        <p:nvSpPr>
          <p:cNvPr id="59" name="Google Shape;302;p38">
            <a:extLst>
              <a:ext uri="{FF2B5EF4-FFF2-40B4-BE49-F238E27FC236}">
                <a16:creationId xmlns:a16="http://schemas.microsoft.com/office/drawing/2014/main" id="{EA3CC617-94D8-4C12-B98F-5567BAE6EE7E}"/>
              </a:ext>
            </a:extLst>
          </p:cNvPr>
          <p:cNvSpPr txBox="1">
            <a:spLocks/>
          </p:cNvSpPr>
          <p:nvPr/>
        </p:nvSpPr>
        <p:spPr>
          <a:xfrm>
            <a:off x="1441945" y="2811907"/>
            <a:ext cx="3130054" cy="54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Istok Web"/>
              <a:buNone/>
              <a:defRPr sz="2200" b="0" i="0" u="none" strike="noStrike" cap="none">
                <a:solidFill>
                  <a:schemeClr val="dk1"/>
                </a:solidFill>
                <a:latin typeface="Hammersmith One"/>
                <a:ea typeface="Hammersmith One"/>
                <a:cs typeface="Hammersmith One"/>
                <a:sym typeface="Hammersmith One"/>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spcAft>
                <a:spcPts val="1200"/>
              </a:spcAft>
            </a:pPr>
            <a:r>
              <a:rPr lang="en-SG" dirty="0"/>
              <a:t>PROPOSED SOLUTION</a:t>
            </a:r>
          </a:p>
        </p:txBody>
      </p:sp>
      <p:grpSp>
        <p:nvGrpSpPr>
          <p:cNvPr id="49" name="Group 48">
            <a:extLst>
              <a:ext uri="{FF2B5EF4-FFF2-40B4-BE49-F238E27FC236}">
                <a16:creationId xmlns:a16="http://schemas.microsoft.com/office/drawing/2014/main" id="{52799EB5-8AC3-4790-9C98-E1A09A690A12}"/>
              </a:ext>
            </a:extLst>
          </p:cNvPr>
          <p:cNvGrpSpPr/>
          <p:nvPr/>
        </p:nvGrpSpPr>
        <p:grpSpPr>
          <a:xfrm>
            <a:off x="828675" y="2037591"/>
            <a:ext cx="706209" cy="574441"/>
            <a:chOff x="4829317" y="1597649"/>
            <a:chExt cx="706209" cy="574441"/>
          </a:xfrm>
        </p:grpSpPr>
        <p:sp>
          <p:nvSpPr>
            <p:cNvPr id="50" name="Google Shape;292;p38">
              <a:extLst>
                <a:ext uri="{FF2B5EF4-FFF2-40B4-BE49-F238E27FC236}">
                  <a16:creationId xmlns:a16="http://schemas.microsoft.com/office/drawing/2014/main" id="{47146F11-7D4F-4078-A08C-758610E9A1AA}"/>
                </a:ext>
              </a:extLst>
            </p:cNvPr>
            <p:cNvSpPr/>
            <p:nvPr/>
          </p:nvSpPr>
          <p:spPr>
            <a:xfrm>
              <a:off x="4829317" y="1616207"/>
              <a:ext cx="543940" cy="527782"/>
            </a:xfrm>
            <a:prstGeom prst="rect">
              <a:avLst/>
            </a:prstGeom>
            <a:solidFill>
              <a:schemeClr val="accent1">
                <a:lumMod val="75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304;p38">
              <a:extLst>
                <a:ext uri="{FF2B5EF4-FFF2-40B4-BE49-F238E27FC236}">
                  <a16:creationId xmlns:a16="http://schemas.microsoft.com/office/drawing/2014/main" id="{1EF2A061-5BB4-4714-AEA0-ED5197F6643C}"/>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2</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0" name="Group 69">
            <a:extLst>
              <a:ext uri="{FF2B5EF4-FFF2-40B4-BE49-F238E27FC236}">
                <a16:creationId xmlns:a16="http://schemas.microsoft.com/office/drawing/2014/main" id="{D3217D45-C2C5-4D7E-936A-0FB1AE060629}"/>
              </a:ext>
            </a:extLst>
          </p:cNvPr>
          <p:cNvGrpSpPr/>
          <p:nvPr/>
        </p:nvGrpSpPr>
        <p:grpSpPr>
          <a:xfrm>
            <a:off x="828675" y="1277195"/>
            <a:ext cx="706209" cy="574441"/>
            <a:chOff x="4829317" y="1597649"/>
            <a:chExt cx="706209" cy="574441"/>
          </a:xfrm>
        </p:grpSpPr>
        <p:sp>
          <p:nvSpPr>
            <p:cNvPr id="71" name="Google Shape;292;p38">
              <a:extLst>
                <a:ext uri="{FF2B5EF4-FFF2-40B4-BE49-F238E27FC236}">
                  <a16:creationId xmlns:a16="http://schemas.microsoft.com/office/drawing/2014/main" id="{369A5969-03D2-485F-B230-66CD71EF10D6}"/>
                </a:ext>
              </a:extLst>
            </p:cNvPr>
            <p:cNvSpPr/>
            <p:nvPr/>
          </p:nvSpPr>
          <p:spPr>
            <a:xfrm>
              <a:off x="4829317" y="1616207"/>
              <a:ext cx="543940" cy="527782"/>
            </a:xfrm>
            <a:prstGeom prst="rect">
              <a:avLst/>
            </a:prstGeom>
            <a:solidFill>
              <a:schemeClr val="accent1">
                <a:lumMod val="90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304;p38">
              <a:extLst>
                <a:ext uri="{FF2B5EF4-FFF2-40B4-BE49-F238E27FC236}">
                  <a16:creationId xmlns:a16="http://schemas.microsoft.com/office/drawing/2014/main" id="{004E09DE-DE7A-4E83-AAFE-67608BCB7A40}"/>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1</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3" name="Group 72">
            <a:extLst>
              <a:ext uri="{FF2B5EF4-FFF2-40B4-BE49-F238E27FC236}">
                <a16:creationId xmlns:a16="http://schemas.microsoft.com/office/drawing/2014/main" id="{E980FC2B-2DD7-4D13-BE12-E2321E3AEAE7}"/>
              </a:ext>
            </a:extLst>
          </p:cNvPr>
          <p:cNvGrpSpPr/>
          <p:nvPr/>
        </p:nvGrpSpPr>
        <p:grpSpPr>
          <a:xfrm>
            <a:off x="828675" y="2797987"/>
            <a:ext cx="706209" cy="574441"/>
            <a:chOff x="4829317" y="1597649"/>
            <a:chExt cx="706209" cy="574441"/>
          </a:xfrm>
        </p:grpSpPr>
        <p:sp>
          <p:nvSpPr>
            <p:cNvPr id="74" name="Google Shape;292;p38">
              <a:extLst>
                <a:ext uri="{FF2B5EF4-FFF2-40B4-BE49-F238E27FC236}">
                  <a16:creationId xmlns:a16="http://schemas.microsoft.com/office/drawing/2014/main" id="{1BE83D5F-4DD5-445C-AC73-D90827387B2D}"/>
                </a:ext>
              </a:extLst>
            </p:cNvPr>
            <p:cNvSpPr/>
            <p:nvPr/>
          </p:nvSpPr>
          <p:spPr>
            <a:xfrm>
              <a:off x="4829317" y="1616207"/>
              <a:ext cx="543940" cy="527782"/>
            </a:xfrm>
            <a:prstGeom prst="rect">
              <a:avLst/>
            </a:prstGeom>
            <a:solidFill>
              <a:schemeClr val="accent1">
                <a:lumMod val="50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04;p38">
              <a:extLst>
                <a:ext uri="{FF2B5EF4-FFF2-40B4-BE49-F238E27FC236}">
                  <a16:creationId xmlns:a16="http://schemas.microsoft.com/office/drawing/2014/main" id="{A41C68D3-12D3-4A89-969B-6D3E8A1EF3E6}"/>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3</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6" name="Group 75">
            <a:extLst>
              <a:ext uri="{FF2B5EF4-FFF2-40B4-BE49-F238E27FC236}">
                <a16:creationId xmlns:a16="http://schemas.microsoft.com/office/drawing/2014/main" id="{735C48B8-65FF-4DD7-8B2E-D9C5847D5A10}"/>
              </a:ext>
            </a:extLst>
          </p:cNvPr>
          <p:cNvGrpSpPr/>
          <p:nvPr/>
        </p:nvGrpSpPr>
        <p:grpSpPr>
          <a:xfrm>
            <a:off x="828675" y="3558383"/>
            <a:ext cx="706209" cy="574441"/>
            <a:chOff x="4829317" y="1597649"/>
            <a:chExt cx="706209" cy="574441"/>
          </a:xfrm>
        </p:grpSpPr>
        <p:sp>
          <p:nvSpPr>
            <p:cNvPr id="77" name="Google Shape;292;p38">
              <a:extLst>
                <a:ext uri="{FF2B5EF4-FFF2-40B4-BE49-F238E27FC236}">
                  <a16:creationId xmlns:a16="http://schemas.microsoft.com/office/drawing/2014/main" id="{621E9058-81FD-46B3-B047-9452DAE45DA6}"/>
                </a:ext>
              </a:extLst>
            </p:cNvPr>
            <p:cNvSpPr/>
            <p:nvPr/>
          </p:nvSpPr>
          <p:spPr>
            <a:xfrm>
              <a:off x="4829317" y="1616207"/>
              <a:ext cx="543940" cy="527782"/>
            </a:xfrm>
            <a:prstGeom prst="rect">
              <a:avLst/>
            </a:prstGeom>
            <a:solidFill>
              <a:schemeClr val="accent1">
                <a:lumMod val="25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304;p38">
              <a:extLst>
                <a:ext uri="{FF2B5EF4-FFF2-40B4-BE49-F238E27FC236}">
                  <a16:creationId xmlns:a16="http://schemas.microsoft.com/office/drawing/2014/main" id="{64A1FAD1-D9C2-4D66-8F39-852E519347DF}"/>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4</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9" name="Group 78">
            <a:extLst>
              <a:ext uri="{FF2B5EF4-FFF2-40B4-BE49-F238E27FC236}">
                <a16:creationId xmlns:a16="http://schemas.microsoft.com/office/drawing/2014/main" id="{551E6C22-2793-4392-A16C-0C828F82B43F}"/>
              </a:ext>
            </a:extLst>
          </p:cNvPr>
          <p:cNvGrpSpPr/>
          <p:nvPr/>
        </p:nvGrpSpPr>
        <p:grpSpPr>
          <a:xfrm>
            <a:off x="828675" y="4318779"/>
            <a:ext cx="706209" cy="574441"/>
            <a:chOff x="4829317" y="1597649"/>
            <a:chExt cx="706209" cy="574441"/>
          </a:xfrm>
        </p:grpSpPr>
        <p:sp>
          <p:nvSpPr>
            <p:cNvPr id="80" name="Google Shape;292;p38">
              <a:extLst>
                <a:ext uri="{FF2B5EF4-FFF2-40B4-BE49-F238E27FC236}">
                  <a16:creationId xmlns:a16="http://schemas.microsoft.com/office/drawing/2014/main" id="{F416AF34-8E10-46BB-9A51-39F48379AC97}"/>
                </a:ext>
              </a:extLst>
            </p:cNvPr>
            <p:cNvSpPr/>
            <p:nvPr/>
          </p:nvSpPr>
          <p:spPr>
            <a:xfrm>
              <a:off x="4829317" y="1616207"/>
              <a:ext cx="543940" cy="527782"/>
            </a:xfrm>
            <a:prstGeom prst="rect">
              <a:avLst/>
            </a:prstGeom>
            <a:solidFill>
              <a:schemeClr val="accent1">
                <a:lumMod val="10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04;p38">
              <a:extLst>
                <a:ext uri="{FF2B5EF4-FFF2-40B4-BE49-F238E27FC236}">
                  <a16:creationId xmlns:a16="http://schemas.microsoft.com/office/drawing/2014/main" id="{07B2E35F-A20D-4827-8500-741A5F543898}"/>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5</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0">
                                            <p:txEl>
                                              <p:pRg st="0" end="0"/>
                                            </p:txEl>
                                          </p:spTgt>
                                        </p:tgtEl>
                                        <p:attrNameLst>
                                          <p:attrName>style.visibility</p:attrName>
                                        </p:attrNameLst>
                                      </p:cBhvr>
                                      <p:to>
                                        <p:strVal val="visible"/>
                                      </p:to>
                                    </p:set>
                                    <p:animEffect transition="in" filter="fade">
                                      <p:cBhvr>
                                        <p:cTn id="7" dur="250"/>
                                        <p:tgtEl>
                                          <p:spTgt spid="30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250"/>
                                        <p:tgtEl>
                                          <p:spTgt spid="70"/>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302">
                                            <p:txEl>
                                              <p:pRg st="0" end="0"/>
                                            </p:txEl>
                                          </p:spTgt>
                                        </p:tgtEl>
                                        <p:attrNameLst>
                                          <p:attrName>style.visibility</p:attrName>
                                        </p:attrNameLst>
                                      </p:cBhvr>
                                      <p:to>
                                        <p:strVal val="visible"/>
                                      </p:to>
                                    </p:set>
                                    <p:animEffect transition="in" filter="fade">
                                      <p:cBhvr>
                                        <p:cTn id="14" dur="250"/>
                                        <p:tgtEl>
                                          <p:spTgt spid="302">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250"/>
                                        <p:tgtEl>
                                          <p:spTgt spid="59"/>
                                        </p:tgtEl>
                                      </p:cBhvr>
                                    </p:animEffect>
                                  </p:childTnLst>
                                </p:cTn>
                              </p:par>
                              <p:par>
                                <p:cTn id="22" presetID="10" presetClass="entr" presetSubtype="0" fill="hold"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fade">
                                      <p:cBhvr>
                                        <p:cTn id="24" dur="250"/>
                                        <p:tgtEl>
                                          <p:spTgt spid="73"/>
                                        </p:tgtEl>
                                      </p:cBhvr>
                                    </p:animEffect>
                                  </p:childTnLst>
                                </p:cTn>
                              </p:par>
                            </p:childTnLst>
                          </p:cTn>
                        </p:par>
                        <p:par>
                          <p:cTn id="25" fill="hold">
                            <p:stCondLst>
                              <p:cond delay="750"/>
                            </p:stCondLst>
                            <p:childTnLst>
                              <p:par>
                                <p:cTn id="26" presetID="10" presetClass="entr" presetSubtype="0" fill="hold" grpId="0" nodeType="afterEffect">
                                  <p:stCondLst>
                                    <p:cond delay="0"/>
                                  </p:stCondLst>
                                  <p:childTnLst>
                                    <p:set>
                                      <p:cBhvr>
                                        <p:cTn id="27" dur="1" fill="hold">
                                          <p:stCondLst>
                                            <p:cond delay="0"/>
                                          </p:stCondLst>
                                        </p:cTn>
                                        <p:tgtEl>
                                          <p:spTgt spid="301">
                                            <p:txEl>
                                              <p:pRg st="0" end="0"/>
                                            </p:txEl>
                                          </p:spTgt>
                                        </p:tgtEl>
                                        <p:attrNameLst>
                                          <p:attrName>style.visibility</p:attrName>
                                        </p:attrNameLst>
                                      </p:cBhvr>
                                      <p:to>
                                        <p:strVal val="visible"/>
                                      </p:to>
                                    </p:set>
                                    <p:animEffect transition="in" filter="fade">
                                      <p:cBhvr>
                                        <p:cTn id="28" dur="250"/>
                                        <p:tgtEl>
                                          <p:spTgt spid="301">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250"/>
                                        <p:tgtEl>
                                          <p:spTgt spid="76"/>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03">
                                            <p:txEl>
                                              <p:pRg st="0" end="0"/>
                                            </p:txEl>
                                          </p:spTgt>
                                        </p:tgtEl>
                                        <p:attrNameLst>
                                          <p:attrName>style.visibility</p:attrName>
                                        </p:attrNameLst>
                                      </p:cBhvr>
                                      <p:to>
                                        <p:strVal val="visible"/>
                                      </p:to>
                                    </p:set>
                                    <p:animEffect transition="in" filter="fade">
                                      <p:cBhvr>
                                        <p:cTn id="35" dur="250"/>
                                        <p:tgtEl>
                                          <p:spTgt spid="303">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fade">
                                      <p:cBhvr>
                                        <p:cTn id="38" dur="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build="p"/>
      <p:bldP spid="301" grpId="0" build="p"/>
      <p:bldP spid="302" grpId="0" build="p"/>
      <p:bldP spid="303" grpId="0" build="p"/>
      <p:bldP spid="5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18"/>
        <p:cNvGrpSpPr/>
        <p:nvPr/>
      </p:nvGrpSpPr>
      <p:grpSpPr>
        <a:xfrm>
          <a:off x="0" y="0"/>
          <a:ext cx="0" cy="0"/>
          <a:chOff x="0" y="0"/>
          <a:chExt cx="0" cy="0"/>
        </a:xfrm>
      </p:grpSpPr>
      <p:sp>
        <p:nvSpPr>
          <p:cNvPr id="4633" name="Google Shape;4633;p59"/>
          <p:cNvSpPr txBox="1">
            <a:spLocks noGrp="1"/>
          </p:cNvSpPr>
          <p:nvPr>
            <p:ph type="title"/>
          </p:nvPr>
        </p:nvSpPr>
        <p:spPr>
          <a:xfrm>
            <a:off x="828675" y="514905"/>
            <a:ext cx="6619690" cy="2628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INTRODUCTION</a:t>
            </a:r>
            <a:endParaRPr dirty="0"/>
          </a:p>
        </p:txBody>
      </p:sp>
      <p:pic>
        <p:nvPicPr>
          <p:cNvPr id="1026" name="Picture 2" descr="Indonesia's raging forest fires, explained - National - The Jakarta Post">
            <a:extLst>
              <a:ext uri="{FF2B5EF4-FFF2-40B4-BE49-F238E27FC236}">
                <a16:creationId xmlns:a16="http://schemas.microsoft.com/office/drawing/2014/main" id="{FF4ECB22-4E9D-4889-9421-E912E720F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699" y="1426688"/>
            <a:ext cx="3010095" cy="200308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D734A41B-4F67-4B42-971E-D02978B04FEC}"/>
              </a:ext>
            </a:extLst>
          </p:cNvPr>
          <p:cNvSpPr/>
          <p:nvPr/>
        </p:nvSpPr>
        <p:spPr>
          <a:xfrm>
            <a:off x="3953915" y="2247622"/>
            <a:ext cx="568171" cy="3612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2B3AB0D5-C820-493E-A24D-FB5AF48D301E}"/>
              </a:ext>
            </a:extLst>
          </p:cNvPr>
          <p:cNvSpPr txBox="1"/>
          <p:nvPr/>
        </p:nvSpPr>
        <p:spPr>
          <a:xfrm>
            <a:off x="581201" y="3558391"/>
            <a:ext cx="3029295" cy="400110"/>
          </a:xfrm>
          <a:prstGeom prst="rect">
            <a:avLst/>
          </a:prstGeom>
          <a:noFill/>
        </p:spPr>
        <p:txBody>
          <a:bodyPr wrap="square" rtlCol="0">
            <a:spAutoFit/>
          </a:bodyPr>
          <a:lstStyle/>
          <a:p>
            <a:pPr algn="ctr"/>
            <a:r>
              <a:rPr lang="en-SG" sz="2000" dirty="0">
                <a:latin typeface="Istok Web" panose="020B0604020202020204" charset="0"/>
              </a:rPr>
              <a:t>Indonesia’s Forest Fires</a:t>
            </a:r>
          </a:p>
        </p:txBody>
      </p:sp>
      <p:pic>
        <p:nvPicPr>
          <p:cNvPr id="3" name="Picture 2" descr="Kids in Palangkaraya">
            <a:extLst>
              <a:ext uri="{FF2B5EF4-FFF2-40B4-BE49-F238E27FC236}">
                <a16:creationId xmlns:a16="http://schemas.microsoft.com/office/drawing/2014/main" id="{4AFB17BE-6084-44F9-8ED4-1C84340C68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1694"/>
          <a:stretch/>
        </p:blipFill>
        <p:spPr bwMode="auto">
          <a:xfrm>
            <a:off x="4826208" y="1347094"/>
            <a:ext cx="3010095" cy="21622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A9E4642-A399-42A2-9D5A-E4E6606117EE}"/>
              </a:ext>
            </a:extLst>
          </p:cNvPr>
          <p:cNvSpPr txBox="1"/>
          <p:nvPr/>
        </p:nvSpPr>
        <p:spPr>
          <a:xfrm>
            <a:off x="4826208" y="3558391"/>
            <a:ext cx="3029295" cy="400110"/>
          </a:xfrm>
          <a:prstGeom prst="rect">
            <a:avLst/>
          </a:prstGeom>
          <a:noFill/>
        </p:spPr>
        <p:txBody>
          <a:bodyPr wrap="square" rtlCol="0">
            <a:spAutoFit/>
          </a:bodyPr>
          <a:lstStyle/>
          <a:p>
            <a:pPr algn="ctr"/>
            <a:r>
              <a:rPr lang="en-SG" sz="2000" dirty="0">
                <a:latin typeface="Istok Web" panose="020B0604020202020204" charset="0"/>
              </a:rPr>
              <a:t>Haze Problem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18"/>
        <p:cNvGrpSpPr/>
        <p:nvPr/>
      </p:nvGrpSpPr>
      <p:grpSpPr>
        <a:xfrm>
          <a:off x="0" y="0"/>
          <a:ext cx="0" cy="0"/>
          <a:chOff x="0" y="0"/>
          <a:chExt cx="0" cy="0"/>
        </a:xfrm>
      </p:grpSpPr>
      <p:sp>
        <p:nvSpPr>
          <p:cNvPr id="4633" name="Google Shape;4633;p59"/>
          <p:cNvSpPr txBox="1">
            <a:spLocks noGrp="1"/>
          </p:cNvSpPr>
          <p:nvPr>
            <p:ph type="title" idx="4294967295"/>
          </p:nvPr>
        </p:nvSpPr>
        <p:spPr>
          <a:xfrm>
            <a:off x="1262062" y="430620"/>
            <a:ext cx="6619875" cy="2619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MOTIVATION</a:t>
            </a:r>
            <a:endParaRPr dirty="0"/>
          </a:p>
        </p:txBody>
      </p:sp>
      <p:pic>
        <p:nvPicPr>
          <p:cNvPr id="1026" name="Picture 2" descr="Indonesia's raging forest fires, explained - National - The Jakarta Post">
            <a:extLst>
              <a:ext uri="{FF2B5EF4-FFF2-40B4-BE49-F238E27FC236}">
                <a16:creationId xmlns:a16="http://schemas.microsoft.com/office/drawing/2014/main" id="{FF4ECB22-4E9D-4889-9421-E912E720F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756" y="1165973"/>
            <a:ext cx="2090283" cy="1390988"/>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D734A41B-4F67-4B42-971E-D02978B04FEC}"/>
              </a:ext>
            </a:extLst>
          </p:cNvPr>
          <p:cNvSpPr/>
          <p:nvPr/>
        </p:nvSpPr>
        <p:spPr>
          <a:xfrm>
            <a:off x="4211272" y="1479857"/>
            <a:ext cx="1135753" cy="3612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491DA11E-8F32-481F-8E2C-327098C84389}"/>
              </a:ext>
            </a:extLst>
          </p:cNvPr>
          <p:cNvSpPr txBox="1"/>
          <p:nvPr/>
        </p:nvSpPr>
        <p:spPr>
          <a:xfrm>
            <a:off x="1060045" y="4358982"/>
            <a:ext cx="7666154" cy="707886"/>
          </a:xfrm>
          <a:prstGeom prst="rect">
            <a:avLst/>
          </a:prstGeom>
          <a:noFill/>
        </p:spPr>
        <p:txBody>
          <a:bodyPr wrap="square" rtlCol="0">
            <a:spAutoFit/>
          </a:bodyPr>
          <a:lstStyle/>
          <a:p>
            <a:pPr algn="ctr"/>
            <a:r>
              <a:rPr lang="en-SG" sz="2000" dirty="0">
                <a:latin typeface="Istok Web" panose="020B0604020202020204" charset="0"/>
              </a:rPr>
              <a:t>Can we predict </a:t>
            </a:r>
            <a:r>
              <a:rPr lang="en-SG" sz="2000" b="1" dirty="0">
                <a:latin typeface="Istok Web" panose="020B0604020202020204" charset="0"/>
              </a:rPr>
              <a:t>how intense a fire will be </a:t>
            </a:r>
            <a:r>
              <a:rPr lang="en-SG" sz="2000" dirty="0">
                <a:latin typeface="Istok Web" panose="020B0604020202020204" charset="0"/>
              </a:rPr>
              <a:t>based on </a:t>
            </a:r>
            <a:br>
              <a:rPr lang="en-SG" sz="2000" dirty="0">
                <a:latin typeface="Istok Web" panose="020B0604020202020204" charset="0"/>
              </a:rPr>
            </a:br>
            <a:r>
              <a:rPr lang="en-SG" sz="2000" b="1" dirty="0">
                <a:latin typeface="Istok Web" panose="020B0604020202020204" charset="0"/>
              </a:rPr>
              <a:t>where it starts </a:t>
            </a:r>
            <a:r>
              <a:rPr lang="en-SG" sz="2000" dirty="0">
                <a:latin typeface="Istok Web" panose="020B0604020202020204" charset="0"/>
              </a:rPr>
              <a:t>and </a:t>
            </a:r>
            <a:r>
              <a:rPr lang="en-SG" sz="2000" b="1" dirty="0">
                <a:latin typeface="Istok Web" panose="020B0604020202020204" charset="0"/>
              </a:rPr>
              <a:t>how bright the fire burns</a:t>
            </a:r>
            <a:r>
              <a:rPr lang="en-SG" sz="2000" dirty="0">
                <a:latin typeface="Istok Web" panose="020B0604020202020204" charset="0"/>
              </a:rPr>
              <a:t>?</a:t>
            </a:r>
          </a:p>
        </p:txBody>
      </p:sp>
      <p:pic>
        <p:nvPicPr>
          <p:cNvPr id="2052" name="Picture 4" descr="NGA, Boeing Tap GeoEye for Satellite Imagery Products - SpaceNews">
            <a:extLst>
              <a:ext uri="{FF2B5EF4-FFF2-40B4-BE49-F238E27FC236}">
                <a16:creationId xmlns:a16="http://schemas.microsoft.com/office/drawing/2014/main" id="{C1583DE2-0E95-4FE6-A15A-255087A083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4258" y="1112838"/>
            <a:ext cx="2090283" cy="1351717"/>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73DBEDBA-4744-48BA-AE05-25CE988E6581}"/>
              </a:ext>
            </a:extLst>
          </p:cNvPr>
          <p:cNvSpPr/>
          <p:nvPr/>
        </p:nvSpPr>
        <p:spPr>
          <a:xfrm rot="7952138">
            <a:off x="6046079" y="2754464"/>
            <a:ext cx="692392" cy="3612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54" name="Picture 6" descr="Australia fires: 'We owe you milk' say firefighters who saved man's house -  BBC News">
            <a:extLst>
              <a:ext uri="{FF2B5EF4-FFF2-40B4-BE49-F238E27FC236}">
                <a16:creationId xmlns:a16="http://schemas.microsoft.com/office/drawing/2014/main" id="{EF4E5442-EE2A-4B0F-9190-70E46F92F0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8" r="4482"/>
          <a:stretch/>
        </p:blipFill>
        <p:spPr bwMode="auto">
          <a:xfrm>
            <a:off x="3787120" y="2887425"/>
            <a:ext cx="2175022" cy="1351718"/>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53BFEC99-9FB0-414E-8D24-298360011EB7}"/>
              </a:ext>
            </a:extLst>
          </p:cNvPr>
          <p:cNvSpPr/>
          <p:nvPr/>
        </p:nvSpPr>
        <p:spPr>
          <a:xfrm rot="13372453">
            <a:off x="2899726" y="2884495"/>
            <a:ext cx="692392" cy="3612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711D0BB0-23F8-42DD-BC58-9E9E99A31B0E}"/>
              </a:ext>
            </a:extLst>
          </p:cNvPr>
          <p:cNvSpPr txBox="1"/>
          <p:nvPr/>
        </p:nvSpPr>
        <p:spPr>
          <a:xfrm>
            <a:off x="3762093" y="1861467"/>
            <a:ext cx="1982877" cy="646331"/>
          </a:xfrm>
          <a:prstGeom prst="rect">
            <a:avLst/>
          </a:prstGeom>
          <a:noFill/>
        </p:spPr>
        <p:txBody>
          <a:bodyPr wrap="square" rtlCol="0">
            <a:spAutoFit/>
          </a:bodyPr>
          <a:lstStyle/>
          <a:p>
            <a:pPr algn="ctr"/>
            <a:r>
              <a:rPr lang="en-SG" sz="1800" dirty="0">
                <a:latin typeface="Istok Web" panose="020B0604020202020204" charset="0"/>
              </a:rPr>
              <a:t>Brightness </a:t>
            </a:r>
          </a:p>
          <a:p>
            <a:pPr algn="ctr"/>
            <a:r>
              <a:rPr lang="en-SG" sz="1800" dirty="0">
                <a:latin typeface="Istok Web" panose="020B0604020202020204" charset="0"/>
              </a:rPr>
              <a:t>data</a:t>
            </a:r>
          </a:p>
        </p:txBody>
      </p:sp>
      <p:sp>
        <p:nvSpPr>
          <p:cNvPr id="16" name="TextBox 15">
            <a:extLst>
              <a:ext uri="{FF2B5EF4-FFF2-40B4-BE49-F238E27FC236}">
                <a16:creationId xmlns:a16="http://schemas.microsoft.com/office/drawing/2014/main" id="{54441AA3-CF05-45EE-B72A-D048272CF675}"/>
              </a:ext>
            </a:extLst>
          </p:cNvPr>
          <p:cNvSpPr txBox="1"/>
          <p:nvPr/>
        </p:nvSpPr>
        <p:spPr>
          <a:xfrm>
            <a:off x="6242321" y="3088603"/>
            <a:ext cx="1982877" cy="646331"/>
          </a:xfrm>
          <a:prstGeom prst="rect">
            <a:avLst/>
          </a:prstGeom>
          <a:noFill/>
        </p:spPr>
        <p:txBody>
          <a:bodyPr wrap="square" rtlCol="0">
            <a:spAutoFit/>
          </a:bodyPr>
          <a:lstStyle/>
          <a:p>
            <a:pPr algn="ctr"/>
            <a:r>
              <a:rPr lang="en-SG" sz="1800" dirty="0">
                <a:latin typeface="Istok Web" panose="020B0604020202020204" charset="0"/>
              </a:rPr>
              <a:t>Locate Fire response teams</a:t>
            </a:r>
          </a:p>
        </p:txBody>
      </p:sp>
      <p:sp>
        <p:nvSpPr>
          <p:cNvPr id="17" name="TextBox 16">
            <a:extLst>
              <a:ext uri="{FF2B5EF4-FFF2-40B4-BE49-F238E27FC236}">
                <a16:creationId xmlns:a16="http://schemas.microsoft.com/office/drawing/2014/main" id="{9CABB8B4-F463-418B-97F0-6AE9196E0304}"/>
              </a:ext>
            </a:extLst>
          </p:cNvPr>
          <p:cNvSpPr txBox="1"/>
          <p:nvPr/>
        </p:nvSpPr>
        <p:spPr>
          <a:xfrm>
            <a:off x="1503378" y="3111574"/>
            <a:ext cx="1859306" cy="923330"/>
          </a:xfrm>
          <a:prstGeom prst="rect">
            <a:avLst/>
          </a:prstGeom>
          <a:noFill/>
        </p:spPr>
        <p:txBody>
          <a:bodyPr wrap="square" rtlCol="0">
            <a:spAutoFit/>
          </a:bodyPr>
          <a:lstStyle/>
          <a:p>
            <a:pPr algn="ctr"/>
            <a:r>
              <a:rPr lang="en-SG" sz="1800" dirty="0">
                <a:latin typeface="Istok Web" panose="020B0604020202020204" charset="0"/>
              </a:rPr>
              <a:t>Fight Fires</a:t>
            </a:r>
          </a:p>
          <a:p>
            <a:pPr algn="ctr"/>
            <a:r>
              <a:rPr lang="en-SG" sz="1800" dirty="0">
                <a:latin typeface="Istok Web" panose="020B0604020202020204" charset="0"/>
              </a:rPr>
              <a:t>Prevent slash and Burn</a:t>
            </a:r>
          </a:p>
        </p:txBody>
      </p:sp>
    </p:spTree>
    <p:extLst>
      <p:ext uri="{BB962C8B-B14F-4D97-AF65-F5344CB8AC3E}">
        <p14:creationId xmlns:p14="http://schemas.microsoft.com/office/powerpoint/2010/main" val="1711439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22"/>
        <p:cNvGrpSpPr/>
        <p:nvPr/>
      </p:nvGrpSpPr>
      <p:grpSpPr>
        <a:xfrm>
          <a:off x="0" y="0"/>
          <a:ext cx="0" cy="0"/>
          <a:chOff x="0" y="0"/>
          <a:chExt cx="0" cy="0"/>
        </a:xfrm>
      </p:grpSpPr>
      <p:sp>
        <p:nvSpPr>
          <p:cNvPr id="4729" name="Google Shape;4729;p6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PROPOSED SOLUTION</a:t>
            </a:r>
            <a:endParaRPr dirty="0"/>
          </a:p>
        </p:txBody>
      </p:sp>
      <p:graphicFrame>
        <p:nvGraphicFramePr>
          <p:cNvPr id="6" name="Diagram 5">
            <a:extLst>
              <a:ext uri="{FF2B5EF4-FFF2-40B4-BE49-F238E27FC236}">
                <a16:creationId xmlns:a16="http://schemas.microsoft.com/office/drawing/2014/main" id="{8FC6F1E0-C82C-4AF4-BB2C-588DF600EA90}"/>
              </a:ext>
            </a:extLst>
          </p:cNvPr>
          <p:cNvGraphicFramePr/>
          <p:nvPr>
            <p:extLst>
              <p:ext uri="{D42A27DB-BD31-4B8C-83A1-F6EECF244321}">
                <p14:modId xmlns:p14="http://schemas.microsoft.com/office/powerpoint/2010/main" val="3055655422"/>
              </p:ext>
            </p:extLst>
          </p:nvPr>
        </p:nvGraphicFramePr>
        <p:xfrm>
          <a:off x="828675" y="1058779"/>
          <a:ext cx="8219072" cy="26854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6770E3A-500F-485A-986E-7B9AC48C601B}"/>
              </a:ext>
            </a:extLst>
          </p:cNvPr>
          <p:cNvSpPr txBox="1"/>
          <p:nvPr/>
        </p:nvSpPr>
        <p:spPr>
          <a:xfrm>
            <a:off x="2103571" y="3619098"/>
            <a:ext cx="5669280" cy="830997"/>
          </a:xfrm>
          <a:prstGeom prst="rect">
            <a:avLst/>
          </a:prstGeom>
          <a:noFill/>
        </p:spPr>
        <p:txBody>
          <a:bodyPr wrap="square" rtlCol="0">
            <a:spAutoFit/>
          </a:bodyPr>
          <a:lstStyle/>
          <a:p>
            <a:r>
              <a:rPr lang="en-SG" sz="2400" dirty="0">
                <a:latin typeface="Istok Web" panose="020B0604020202020204" charset="0"/>
              </a:rPr>
              <a:t>To predict Fire Radiative Power (FRP) from location and brightness data.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23B94A6-32C2-42C7-B9B0-FF7412356AC9}"/>
              </a:ext>
            </a:extLst>
          </p:cNvPr>
          <p:cNvSpPr>
            <a:spLocks noGrp="1"/>
          </p:cNvSpPr>
          <p:nvPr>
            <p:ph type="title"/>
          </p:nvPr>
        </p:nvSpPr>
        <p:spPr/>
        <p:txBody>
          <a:bodyPr/>
          <a:lstStyle/>
          <a:p>
            <a:r>
              <a:rPr lang="en-SG" dirty="0"/>
              <a:t>Data Acquisition</a:t>
            </a:r>
          </a:p>
        </p:txBody>
      </p:sp>
      <p:pic>
        <p:nvPicPr>
          <p:cNvPr id="11" name="Picture 10">
            <a:extLst>
              <a:ext uri="{FF2B5EF4-FFF2-40B4-BE49-F238E27FC236}">
                <a16:creationId xmlns:a16="http://schemas.microsoft.com/office/drawing/2014/main" id="{3571F429-3F60-41BA-A77E-800323392664}"/>
              </a:ext>
            </a:extLst>
          </p:cNvPr>
          <p:cNvPicPr>
            <a:picLocks noChangeAspect="1"/>
          </p:cNvPicPr>
          <p:nvPr/>
        </p:nvPicPr>
        <p:blipFill>
          <a:blip r:embed="rId3"/>
          <a:stretch>
            <a:fillRect/>
          </a:stretch>
        </p:blipFill>
        <p:spPr>
          <a:xfrm>
            <a:off x="4038701" y="1238426"/>
            <a:ext cx="4925307" cy="3689670"/>
          </a:xfrm>
          <a:prstGeom prst="rect">
            <a:avLst/>
          </a:prstGeom>
        </p:spPr>
      </p:pic>
      <p:sp>
        <p:nvSpPr>
          <p:cNvPr id="12" name="Rectangle 11">
            <a:extLst>
              <a:ext uri="{FF2B5EF4-FFF2-40B4-BE49-F238E27FC236}">
                <a16:creationId xmlns:a16="http://schemas.microsoft.com/office/drawing/2014/main" id="{537DC015-6696-4FCB-A927-42709EBDB419}"/>
              </a:ext>
            </a:extLst>
          </p:cNvPr>
          <p:cNvSpPr/>
          <p:nvPr/>
        </p:nvSpPr>
        <p:spPr>
          <a:xfrm>
            <a:off x="928838" y="1450221"/>
            <a:ext cx="3215741" cy="3477875"/>
          </a:xfrm>
          <a:prstGeom prst="rect">
            <a:avLst/>
          </a:prstGeom>
        </p:spPr>
        <p:txBody>
          <a:bodyPr wrap="square">
            <a:spAutoFit/>
          </a:bodyPr>
          <a:lstStyle/>
          <a:p>
            <a:r>
              <a:rPr lang="en-SG" sz="2000" dirty="0">
                <a:latin typeface="Istok Web" panose="020B0604020202020204" charset="0"/>
              </a:rPr>
              <a:t>Data from NASA’s Fire Information for Resource Management System (FIRMS). </a:t>
            </a:r>
          </a:p>
          <a:p>
            <a:endParaRPr lang="en-SG" sz="2000" dirty="0">
              <a:latin typeface="Istok Web" panose="020B0604020202020204" charset="0"/>
            </a:endParaRPr>
          </a:p>
          <a:p>
            <a:r>
              <a:rPr lang="en-SG" sz="2000" dirty="0">
                <a:latin typeface="Istok Web" panose="020B0604020202020204" charset="0"/>
              </a:rPr>
              <a:t>Visible Infrared Imaging Radiometer Suite (VIIRS) sensor aboard their NOAA-20 weather satellite.</a:t>
            </a:r>
          </a:p>
          <a:p>
            <a:endParaRPr lang="en-SG" sz="2000" dirty="0">
              <a:latin typeface="Istok Web" panose="020B0604020202020204" charset="0"/>
            </a:endParaRPr>
          </a:p>
        </p:txBody>
      </p:sp>
    </p:spTree>
    <p:extLst>
      <p:ext uri="{BB962C8B-B14F-4D97-AF65-F5344CB8AC3E}">
        <p14:creationId xmlns:p14="http://schemas.microsoft.com/office/powerpoint/2010/main" val="3159397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37D20-FC00-4F1D-A366-E0002760D9B6}"/>
              </a:ext>
            </a:extLst>
          </p:cNvPr>
          <p:cNvSpPr>
            <a:spLocks noGrp="1"/>
          </p:cNvSpPr>
          <p:nvPr>
            <p:ph type="title"/>
          </p:nvPr>
        </p:nvSpPr>
        <p:spPr/>
        <p:txBody>
          <a:bodyPr/>
          <a:lstStyle/>
          <a:p>
            <a:r>
              <a:rPr lang="en-SG" dirty="0"/>
              <a:t>Data Visualization</a:t>
            </a:r>
          </a:p>
        </p:txBody>
      </p:sp>
      <p:pic>
        <p:nvPicPr>
          <p:cNvPr id="5" name="Picture 4" descr="Chart, histogram&#10;&#10;Description automatically generated">
            <a:extLst>
              <a:ext uri="{FF2B5EF4-FFF2-40B4-BE49-F238E27FC236}">
                <a16:creationId xmlns:a16="http://schemas.microsoft.com/office/drawing/2014/main" id="{2E48F83D-B5AA-468A-B574-D4F58A3365E7}"/>
              </a:ext>
            </a:extLst>
          </p:cNvPr>
          <p:cNvPicPr>
            <a:picLocks noChangeAspect="1"/>
          </p:cNvPicPr>
          <p:nvPr/>
        </p:nvPicPr>
        <p:blipFill>
          <a:blip r:embed="rId4"/>
          <a:stretch>
            <a:fillRect/>
          </a:stretch>
        </p:blipFill>
        <p:spPr>
          <a:xfrm>
            <a:off x="573756" y="1656393"/>
            <a:ext cx="3299360" cy="2199573"/>
          </a:xfrm>
          <a:prstGeom prst="rect">
            <a:avLst/>
          </a:prstGeom>
        </p:spPr>
      </p:pic>
      <p:pic>
        <p:nvPicPr>
          <p:cNvPr id="8" name="Picture 7">
            <a:extLst>
              <a:ext uri="{FF2B5EF4-FFF2-40B4-BE49-F238E27FC236}">
                <a16:creationId xmlns:a16="http://schemas.microsoft.com/office/drawing/2014/main" id="{B90FD69C-53B6-4528-9948-5954ADDBF3E2}"/>
              </a:ext>
            </a:extLst>
          </p:cNvPr>
          <p:cNvPicPr>
            <a:picLocks noChangeAspect="1"/>
          </p:cNvPicPr>
          <p:nvPr/>
        </p:nvPicPr>
        <p:blipFill rotWithShape="1">
          <a:blip r:embed="rId5"/>
          <a:srcRect l="6778" t="9867" r="8198" b="6545"/>
          <a:stretch/>
        </p:blipFill>
        <p:spPr>
          <a:xfrm>
            <a:off x="3657601" y="1525069"/>
            <a:ext cx="2749285" cy="2462219"/>
          </a:xfrm>
          <a:prstGeom prst="rect">
            <a:avLst/>
          </a:prstGeom>
        </p:spPr>
      </p:pic>
      <p:pic>
        <p:nvPicPr>
          <p:cNvPr id="9" name="Screen Recording 2">
            <a:hlinkClick r:id="" action="ppaction://media"/>
            <a:extLst>
              <a:ext uri="{FF2B5EF4-FFF2-40B4-BE49-F238E27FC236}">
                <a16:creationId xmlns:a16="http://schemas.microsoft.com/office/drawing/2014/main" id="{0AB40AF9-2864-4816-AEE1-C299EC5241C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406886" y="1771051"/>
            <a:ext cx="2563606" cy="1978216"/>
          </a:xfrm>
          <a:prstGeom prst="rect">
            <a:avLst/>
          </a:prstGeom>
        </p:spPr>
      </p:pic>
      <p:sp>
        <p:nvSpPr>
          <p:cNvPr id="12" name="Rectangle 11">
            <a:extLst>
              <a:ext uri="{FF2B5EF4-FFF2-40B4-BE49-F238E27FC236}">
                <a16:creationId xmlns:a16="http://schemas.microsoft.com/office/drawing/2014/main" id="{7899D97B-099F-4DF8-A389-57804A4C5739}"/>
              </a:ext>
            </a:extLst>
          </p:cNvPr>
          <p:cNvSpPr/>
          <p:nvPr/>
        </p:nvSpPr>
        <p:spPr>
          <a:xfrm>
            <a:off x="603829" y="1608265"/>
            <a:ext cx="108440" cy="277123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F0FE4D57-4490-4741-BD7F-DDF1095703E9}"/>
              </a:ext>
            </a:extLst>
          </p:cNvPr>
          <p:cNvSpPr/>
          <p:nvPr/>
        </p:nvSpPr>
        <p:spPr>
          <a:xfrm>
            <a:off x="1242111" y="4034407"/>
            <a:ext cx="1885648" cy="707886"/>
          </a:xfrm>
          <a:prstGeom prst="rect">
            <a:avLst/>
          </a:prstGeom>
        </p:spPr>
        <p:txBody>
          <a:bodyPr wrap="square">
            <a:spAutoFit/>
          </a:bodyPr>
          <a:lstStyle/>
          <a:p>
            <a:pPr algn="ctr"/>
            <a:r>
              <a:rPr lang="en-SG" sz="2000" dirty="0">
                <a:latin typeface="Istok Web" panose="020B0604020202020204" charset="0"/>
              </a:rPr>
              <a:t>FRP-Time Relation </a:t>
            </a:r>
          </a:p>
        </p:txBody>
      </p:sp>
      <p:sp>
        <p:nvSpPr>
          <p:cNvPr id="14" name="Rectangle 13">
            <a:extLst>
              <a:ext uri="{FF2B5EF4-FFF2-40B4-BE49-F238E27FC236}">
                <a16:creationId xmlns:a16="http://schemas.microsoft.com/office/drawing/2014/main" id="{E0DF3B77-2823-420A-A0E0-64968039A001}"/>
              </a:ext>
            </a:extLst>
          </p:cNvPr>
          <p:cNvSpPr/>
          <p:nvPr/>
        </p:nvSpPr>
        <p:spPr>
          <a:xfrm>
            <a:off x="3873116" y="4034407"/>
            <a:ext cx="1885648" cy="707886"/>
          </a:xfrm>
          <a:prstGeom prst="rect">
            <a:avLst/>
          </a:prstGeom>
        </p:spPr>
        <p:txBody>
          <a:bodyPr wrap="square">
            <a:spAutoFit/>
          </a:bodyPr>
          <a:lstStyle/>
          <a:p>
            <a:pPr algn="ctr"/>
            <a:r>
              <a:rPr lang="en-SG" sz="2000" dirty="0">
                <a:latin typeface="Istok Web" panose="020B0604020202020204" charset="0"/>
              </a:rPr>
              <a:t>Covariance Heatmap</a:t>
            </a:r>
          </a:p>
        </p:txBody>
      </p:sp>
      <p:sp>
        <p:nvSpPr>
          <p:cNvPr id="15" name="Rectangle 14">
            <a:extLst>
              <a:ext uri="{FF2B5EF4-FFF2-40B4-BE49-F238E27FC236}">
                <a16:creationId xmlns:a16="http://schemas.microsoft.com/office/drawing/2014/main" id="{2D06365F-48FF-41A9-89B9-D2351D1566B2}"/>
              </a:ext>
            </a:extLst>
          </p:cNvPr>
          <p:cNvSpPr/>
          <p:nvPr/>
        </p:nvSpPr>
        <p:spPr>
          <a:xfrm>
            <a:off x="6654523" y="4034407"/>
            <a:ext cx="1885648" cy="707886"/>
          </a:xfrm>
          <a:prstGeom prst="rect">
            <a:avLst/>
          </a:prstGeom>
        </p:spPr>
        <p:txBody>
          <a:bodyPr wrap="square">
            <a:spAutoFit/>
          </a:bodyPr>
          <a:lstStyle/>
          <a:p>
            <a:pPr algn="ctr"/>
            <a:r>
              <a:rPr lang="en-SG" sz="2000" dirty="0">
                <a:latin typeface="Istok Web" panose="020B0604020202020204" charset="0"/>
              </a:rPr>
              <a:t>Geographical</a:t>
            </a:r>
          </a:p>
          <a:p>
            <a:pPr algn="ctr"/>
            <a:r>
              <a:rPr lang="en-SG" sz="2000" dirty="0">
                <a:latin typeface="Istok Web" panose="020B0604020202020204" charset="0"/>
              </a:rPr>
              <a:t>Map</a:t>
            </a:r>
          </a:p>
        </p:txBody>
      </p:sp>
    </p:spTree>
    <p:extLst>
      <p:ext uri="{BB962C8B-B14F-4D97-AF65-F5344CB8AC3E}">
        <p14:creationId xmlns:p14="http://schemas.microsoft.com/office/powerpoint/2010/main" val="332332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64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0">
                <p:cTn id="12" fill="hold" display="0">
                  <p:stCondLst>
                    <p:cond delay="indefinite"/>
                  </p:stCondLst>
                </p:cTn>
                <p:tgtEl>
                  <p:spTgt spid="9"/>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DEE35-92F7-4B0A-AC9E-9251E766B197}"/>
              </a:ext>
            </a:extLst>
          </p:cNvPr>
          <p:cNvSpPr>
            <a:spLocks noGrp="1"/>
          </p:cNvSpPr>
          <p:nvPr>
            <p:ph type="title"/>
          </p:nvPr>
        </p:nvSpPr>
        <p:spPr/>
        <p:txBody>
          <a:bodyPr/>
          <a:lstStyle/>
          <a:p>
            <a:r>
              <a:rPr lang="en-SG" dirty="0"/>
              <a:t>Data Visualization</a:t>
            </a:r>
          </a:p>
        </p:txBody>
      </p:sp>
      <p:pic>
        <p:nvPicPr>
          <p:cNvPr id="3" name="Screen Recording 2">
            <a:hlinkClick r:id="" action="ppaction://media"/>
            <a:extLst>
              <a:ext uri="{FF2B5EF4-FFF2-40B4-BE49-F238E27FC236}">
                <a16:creationId xmlns:a16="http://schemas.microsoft.com/office/drawing/2014/main" id="{7D14A464-E28B-45FF-B3C5-F0C2501141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24498" y="1230442"/>
            <a:ext cx="4543223" cy="3505794"/>
          </a:xfrm>
          <a:prstGeom prst="rect">
            <a:avLst/>
          </a:prstGeom>
        </p:spPr>
      </p:pic>
      <p:pic>
        <p:nvPicPr>
          <p:cNvPr id="15" name="Picture 14">
            <a:extLst>
              <a:ext uri="{FF2B5EF4-FFF2-40B4-BE49-F238E27FC236}">
                <a16:creationId xmlns:a16="http://schemas.microsoft.com/office/drawing/2014/main" id="{E702023C-C233-44BD-BFE5-2DF9CBD1B38C}"/>
              </a:ext>
            </a:extLst>
          </p:cNvPr>
          <p:cNvPicPr>
            <a:picLocks noChangeAspect="1"/>
          </p:cNvPicPr>
          <p:nvPr/>
        </p:nvPicPr>
        <p:blipFill rotWithShape="1">
          <a:blip r:embed="rId6"/>
          <a:srcRect r="51616" b="2405"/>
          <a:stretch/>
        </p:blipFill>
        <p:spPr>
          <a:xfrm>
            <a:off x="5470847" y="1314744"/>
            <a:ext cx="3605234" cy="3421492"/>
          </a:xfrm>
          <a:prstGeom prst="rect">
            <a:avLst/>
          </a:prstGeom>
        </p:spPr>
      </p:pic>
      <p:grpSp>
        <p:nvGrpSpPr>
          <p:cNvPr id="17" name="Group 16">
            <a:extLst>
              <a:ext uri="{FF2B5EF4-FFF2-40B4-BE49-F238E27FC236}">
                <a16:creationId xmlns:a16="http://schemas.microsoft.com/office/drawing/2014/main" id="{D9F36BC6-A245-46AA-96DC-1689BB4484A4}"/>
              </a:ext>
            </a:extLst>
          </p:cNvPr>
          <p:cNvGrpSpPr/>
          <p:nvPr/>
        </p:nvGrpSpPr>
        <p:grpSpPr>
          <a:xfrm>
            <a:off x="5473650" y="1314744"/>
            <a:ext cx="3605234" cy="3505794"/>
            <a:chOff x="5470847" y="1314744"/>
            <a:chExt cx="3605234" cy="3505794"/>
          </a:xfrm>
        </p:grpSpPr>
        <p:pic>
          <p:nvPicPr>
            <p:cNvPr id="14" name="Picture 13">
              <a:extLst>
                <a:ext uri="{FF2B5EF4-FFF2-40B4-BE49-F238E27FC236}">
                  <a16:creationId xmlns:a16="http://schemas.microsoft.com/office/drawing/2014/main" id="{3D0BA1A2-D2D3-4BFF-9B11-BA547010439D}"/>
                </a:ext>
              </a:extLst>
            </p:cNvPr>
            <p:cNvPicPr>
              <a:picLocks noChangeAspect="1"/>
            </p:cNvPicPr>
            <p:nvPr/>
          </p:nvPicPr>
          <p:blipFill rotWithShape="1">
            <a:blip r:embed="rId6"/>
            <a:srcRect l="48806" r="5578"/>
            <a:stretch/>
          </p:blipFill>
          <p:spPr>
            <a:xfrm>
              <a:off x="5677099" y="1314744"/>
              <a:ext cx="3398982" cy="3505794"/>
            </a:xfrm>
            <a:prstGeom prst="rect">
              <a:avLst/>
            </a:prstGeom>
          </p:spPr>
        </p:pic>
        <p:pic>
          <p:nvPicPr>
            <p:cNvPr id="16" name="Picture 15">
              <a:extLst>
                <a:ext uri="{FF2B5EF4-FFF2-40B4-BE49-F238E27FC236}">
                  <a16:creationId xmlns:a16="http://schemas.microsoft.com/office/drawing/2014/main" id="{4626C36F-F51B-4361-A564-A121A53E4786}"/>
                </a:ext>
              </a:extLst>
            </p:cNvPr>
            <p:cNvPicPr>
              <a:picLocks noChangeAspect="1"/>
            </p:cNvPicPr>
            <p:nvPr/>
          </p:nvPicPr>
          <p:blipFill rotWithShape="1">
            <a:blip r:embed="rId6"/>
            <a:srcRect r="95595" b="6191"/>
            <a:stretch/>
          </p:blipFill>
          <p:spPr>
            <a:xfrm>
              <a:off x="5470847" y="1317261"/>
              <a:ext cx="328236" cy="3288739"/>
            </a:xfrm>
            <a:prstGeom prst="rect">
              <a:avLst/>
            </a:prstGeom>
          </p:spPr>
        </p:pic>
      </p:grpSp>
      <p:pic>
        <p:nvPicPr>
          <p:cNvPr id="22" name="Picture 21">
            <a:extLst>
              <a:ext uri="{FF2B5EF4-FFF2-40B4-BE49-F238E27FC236}">
                <a16:creationId xmlns:a16="http://schemas.microsoft.com/office/drawing/2014/main" id="{5CB49778-96F5-4F19-BA93-BEBE9747868B}"/>
              </a:ext>
            </a:extLst>
          </p:cNvPr>
          <p:cNvPicPr>
            <a:picLocks noChangeAspect="1"/>
          </p:cNvPicPr>
          <p:nvPr/>
        </p:nvPicPr>
        <p:blipFill rotWithShape="1">
          <a:blip r:embed="rId6"/>
          <a:srcRect l="92764" t="41761" r="525" b="42019"/>
          <a:stretch/>
        </p:blipFill>
        <p:spPr>
          <a:xfrm>
            <a:off x="4294801" y="1387375"/>
            <a:ext cx="873966" cy="993920"/>
          </a:xfrm>
          <a:prstGeom prst="rect">
            <a:avLst/>
          </a:prstGeom>
        </p:spPr>
      </p:pic>
      <p:sp>
        <p:nvSpPr>
          <p:cNvPr id="24" name="Rectangle 23">
            <a:extLst>
              <a:ext uri="{FF2B5EF4-FFF2-40B4-BE49-F238E27FC236}">
                <a16:creationId xmlns:a16="http://schemas.microsoft.com/office/drawing/2014/main" id="{70F3802A-60B6-49AD-9EED-934338C8C3E9}"/>
              </a:ext>
            </a:extLst>
          </p:cNvPr>
          <p:cNvSpPr/>
          <p:nvPr/>
        </p:nvSpPr>
        <p:spPr>
          <a:xfrm>
            <a:off x="7060661" y="1272593"/>
            <a:ext cx="745958" cy="369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60924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647"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0">
                <p:cTn id="23" fill="hold" display="0">
                  <p:stCondLst>
                    <p:cond delay="indefinite"/>
                  </p:stCondLst>
                </p:cTn>
                <p:tgtEl>
                  <p:spTgt spid="3"/>
                </p:tgtEl>
              </p:cMediaNode>
            </p:video>
            <p:seq concurrent="1" nextAc="seek">
              <p:cTn id="24" restart="whenNotActive" fill="hold" evtFilter="cancelBubble" nodeType="interactiveSeq">
                <p:stCondLst>
                  <p:cond evt="onClick" delay="0">
                    <p:tgtEl>
                      <p:spTgt spid="3"/>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3"/>
                                        </p:tgtEl>
                                      </p:cBhvr>
                                    </p:cmd>
                                  </p:childTnLst>
                                </p:cTn>
                              </p:par>
                            </p:childTnLst>
                          </p:cTn>
                        </p:par>
                      </p:childTnLst>
                    </p:cTn>
                  </p:par>
                </p:childTnLst>
              </p:cTn>
              <p:nextCondLst>
                <p:cond evt="onClick" delay="0">
                  <p:tgtEl>
                    <p:spTgt spid="3"/>
                  </p:tgtEl>
                </p:cond>
              </p:nextCondLst>
            </p:seq>
          </p:childTnLst>
        </p:cTn>
      </p:par>
    </p:tnLst>
    <p:bldLst>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histogram&#10;&#10;Description automatically generated">
            <a:extLst>
              <a:ext uri="{FF2B5EF4-FFF2-40B4-BE49-F238E27FC236}">
                <a16:creationId xmlns:a16="http://schemas.microsoft.com/office/drawing/2014/main" id="{AD9984EF-7E86-43E7-ADF0-08657B1ADEF8}"/>
              </a:ext>
            </a:extLst>
          </p:cNvPr>
          <p:cNvPicPr>
            <a:picLocks noChangeAspect="1"/>
          </p:cNvPicPr>
          <p:nvPr/>
        </p:nvPicPr>
        <p:blipFill>
          <a:blip r:embed="rId4"/>
          <a:stretch>
            <a:fillRect/>
          </a:stretch>
        </p:blipFill>
        <p:spPr>
          <a:xfrm>
            <a:off x="4138862" y="1065819"/>
            <a:ext cx="5322771" cy="3548514"/>
          </a:xfrm>
          <a:prstGeom prst="rect">
            <a:avLst/>
          </a:prstGeom>
        </p:spPr>
      </p:pic>
      <p:sp>
        <p:nvSpPr>
          <p:cNvPr id="2" name="Title 1">
            <a:extLst>
              <a:ext uri="{FF2B5EF4-FFF2-40B4-BE49-F238E27FC236}">
                <a16:creationId xmlns:a16="http://schemas.microsoft.com/office/drawing/2014/main" id="{F5B37D20-FC00-4F1D-A366-E0002760D9B6}"/>
              </a:ext>
            </a:extLst>
          </p:cNvPr>
          <p:cNvSpPr>
            <a:spLocks noGrp="1"/>
          </p:cNvSpPr>
          <p:nvPr>
            <p:ph type="title"/>
          </p:nvPr>
        </p:nvSpPr>
        <p:spPr/>
        <p:txBody>
          <a:bodyPr/>
          <a:lstStyle/>
          <a:p>
            <a:r>
              <a:rPr lang="en-SG" dirty="0"/>
              <a:t>Data Visualization</a:t>
            </a:r>
          </a:p>
        </p:txBody>
      </p:sp>
      <p:pic>
        <p:nvPicPr>
          <p:cNvPr id="7" name="Picture 6" descr="Chart, histogram&#10;&#10;Description automatically generated">
            <a:extLst>
              <a:ext uri="{FF2B5EF4-FFF2-40B4-BE49-F238E27FC236}">
                <a16:creationId xmlns:a16="http://schemas.microsoft.com/office/drawing/2014/main" id="{BE4756C8-846E-4D3E-97E6-B5E8411E20ED}"/>
              </a:ext>
            </a:extLst>
          </p:cNvPr>
          <p:cNvPicPr>
            <a:picLocks noChangeAspect="1"/>
          </p:cNvPicPr>
          <p:nvPr/>
        </p:nvPicPr>
        <p:blipFill>
          <a:blip r:embed="rId4"/>
          <a:stretch>
            <a:fillRect/>
          </a:stretch>
        </p:blipFill>
        <p:spPr>
          <a:xfrm>
            <a:off x="4138862" y="1057486"/>
            <a:ext cx="5322771" cy="3548514"/>
          </a:xfrm>
          <a:prstGeom prst="rect">
            <a:avLst/>
          </a:prstGeom>
        </p:spPr>
      </p:pic>
      <p:pic>
        <p:nvPicPr>
          <p:cNvPr id="4" name="Screen Recording 3">
            <a:hlinkClick r:id="" action="ppaction://media"/>
            <a:extLst>
              <a:ext uri="{FF2B5EF4-FFF2-40B4-BE49-F238E27FC236}">
                <a16:creationId xmlns:a16="http://schemas.microsoft.com/office/drawing/2014/main" id="{5681D56F-3CD9-469C-8BD5-6FF4EAB3E3AE}"/>
              </a:ext>
            </a:extLst>
          </p:cNvPr>
          <p:cNvPicPr>
            <a:picLocks noChangeAspect="1"/>
          </p:cNvPicPr>
          <p:nvPr>
            <a:videoFile r:link="rId1"/>
            <p:extLst>
              <p:ext uri="{DAA4B4D4-6D71-4841-9C94-3DE7FCFB9230}">
                <p14:media xmlns:p14="http://schemas.microsoft.com/office/powerpoint/2010/main" r:embed="rId2">
                  <p14:trim st="120" end="2277.9"/>
                </p14:media>
              </p:ext>
            </p:extLst>
          </p:nvPr>
        </p:nvPicPr>
        <p:blipFill>
          <a:blip r:embed="rId5"/>
          <a:stretch>
            <a:fillRect/>
          </a:stretch>
        </p:blipFill>
        <p:spPr>
          <a:xfrm>
            <a:off x="828675" y="1126155"/>
            <a:ext cx="3517661" cy="2190059"/>
          </a:xfrm>
          <a:prstGeom prst="rect">
            <a:avLst/>
          </a:prstGeom>
        </p:spPr>
      </p:pic>
      <p:pic>
        <p:nvPicPr>
          <p:cNvPr id="6" name="Picture 5">
            <a:extLst>
              <a:ext uri="{FF2B5EF4-FFF2-40B4-BE49-F238E27FC236}">
                <a16:creationId xmlns:a16="http://schemas.microsoft.com/office/drawing/2014/main" id="{8BFE35FB-840B-4D92-9403-4EF84F4D5CB2}"/>
              </a:ext>
            </a:extLst>
          </p:cNvPr>
          <p:cNvPicPr>
            <a:picLocks noChangeAspect="1"/>
          </p:cNvPicPr>
          <p:nvPr/>
        </p:nvPicPr>
        <p:blipFill>
          <a:blip r:embed="rId6"/>
          <a:stretch>
            <a:fillRect/>
          </a:stretch>
        </p:blipFill>
        <p:spPr>
          <a:xfrm>
            <a:off x="4033968" y="1049153"/>
            <a:ext cx="389641" cy="1748022"/>
          </a:xfrm>
          <a:prstGeom prst="rect">
            <a:avLst/>
          </a:prstGeom>
        </p:spPr>
      </p:pic>
      <p:sp>
        <p:nvSpPr>
          <p:cNvPr id="8" name="Rectangle 7">
            <a:extLst>
              <a:ext uri="{FF2B5EF4-FFF2-40B4-BE49-F238E27FC236}">
                <a16:creationId xmlns:a16="http://schemas.microsoft.com/office/drawing/2014/main" id="{B7CC2158-F772-4F86-9A40-5CD75AC711A1}"/>
              </a:ext>
            </a:extLst>
          </p:cNvPr>
          <p:cNvSpPr/>
          <p:nvPr/>
        </p:nvSpPr>
        <p:spPr>
          <a:xfrm>
            <a:off x="828675" y="3477027"/>
            <a:ext cx="3906954" cy="1477328"/>
          </a:xfrm>
          <a:prstGeom prst="rect">
            <a:avLst/>
          </a:prstGeom>
        </p:spPr>
        <p:txBody>
          <a:bodyPr wrap="square">
            <a:spAutoFit/>
          </a:bodyPr>
          <a:lstStyle/>
          <a:p>
            <a:r>
              <a:rPr lang="en-SG" sz="1800" dirty="0">
                <a:latin typeface="Istok Web" panose="020B0604020202020204" charset="0"/>
              </a:rPr>
              <a:t>- Fire Data within the same region is concentrated to a certain location</a:t>
            </a:r>
          </a:p>
          <a:p>
            <a:r>
              <a:rPr lang="en-SG" sz="1800" dirty="0">
                <a:latin typeface="Istok Web" panose="020B0604020202020204" charset="0"/>
              </a:rPr>
              <a:t>- Patterns in when the fires are detected within the same 7 day period.</a:t>
            </a:r>
          </a:p>
        </p:txBody>
      </p:sp>
    </p:spTree>
    <p:extLst>
      <p:ext uri="{BB962C8B-B14F-4D97-AF65-F5344CB8AC3E}">
        <p14:creationId xmlns:p14="http://schemas.microsoft.com/office/powerpoint/2010/main" val="24263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HVAC Project Proposal by Slidesgo">
  <a:themeElements>
    <a:clrScheme name="Custom 8">
      <a:dk1>
        <a:srgbClr val="000000"/>
      </a:dk1>
      <a:lt1>
        <a:srgbClr val="FFFFFF"/>
      </a:lt1>
      <a:dk2>
        <a:srgbClr val="595959"/>
      </a:dk2>
      <a:lt2>
        <a:srgbClr val="EEEEEE"/>
      </a:lt2>
      <a:accent1>
        <a:srgbClr val="F77C29"/>
      </a:accent1>
      <a:accent2>
        <a:srgbClr val="000000"/>
      </a:accent2>
      <a:accent3>
        <a:srgbClr val="434343"/>
      </a:accent3>
      <a:accent4>
        <a:srgbClr val="666666"/>
      </a:accent4>
      <a:accent5>
        <a:srgbClr val="999999"/>
      </a:accent5>
      <a:accent6>
        <a:srgbClr val="B7B7B7"/>
      </a:accent6>
      <a:hlink>
        <a:srgbClr val="0000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TotalTime>
  <Words>408</Words>
  <Application>Microsoft Office PowerPoint</Application>
  <PresentationFormat>On-screen Show (16:9)</PresentationFormat>
  <Paragraphs>54</Paragraphs>
  <Slides>10</Slides>
  <Notes>7</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Helvetica Neue</vt:lpstr>
      <vt:lpstr>Istok Web</vt:lpstr>
      <vt:lpstr>Neue Haas Grotesk Text Pro</vt:lpstr>
      <vt:lpstr>Hammersmith One</vt:lpstr>
      <vt:lpstr>HVAC Project Proposal by Slidesgo</vt:lpstr>
      <vt:lpstr>PREDICTING HOTSPOT INTENSITIES</vt:lpstr>
      <vt:lpstr>TABLE OF CONTENTS</vt:lpstr>
      <vt:lpstr>INTRODUCTION</vt:lpstr>
      <vt:lpstr>MOTIVATION</vt:lpstr>
      <vt:lpstr>PROPOSED SOLUTION</vt:lpstr>
      <vt:lpstr>Data Acquisition</vt:lpstr>
      <vt:lpstr>Data Visualization</vt:lpstr>
      <vt:lpstr>Data Visualization</vt:lpstr>
      <vt:lpstr>Data Visualization</vt:lpstr>
      <vt:lpstr>Data Visualization – Correlation Heatmap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HOTSPOT INTENSITIES</dc:title>
  <cp:lastModifiedBy>#HE ZEQING#</cp:lastModifiedBy>
  <cp:revision>22</cp:revision>
  <dcterms:modified xsi:type="dcterms:W3CDTF">2021-04-13T08:31:00Z</dcterms:modified>
</cp:coreProperties>
</file>